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16" r:id="rId1"/>
  </p:sldMasterIdLst>
  <p:sldIdLst>
    <p:sldId id="256" r:id="rId2"/>
    <p:sldId id="335" r:id="rId3"/>
    <p:sldId id="334" r:id="rId4"/>
    <p:sldId id="337" r:id="rId5"/>
    <p:sldId id="338" r:id="rId6"/>
    <p:sldId id="339" r:id="rId7"/>
    <p:sldId id="341" r:id="rId8"/>
    <p:sldId id="366" r:id="rId9"/>
    <p:sldId id="368" r:id="rId10"/>
    <p:sldId id="369" r:id="rId11"/>
    <p:sldId id="367" r:id="rId12"/>
    <p:sldId id="370" r:id="rId13"/>
    <p:sldId id="343" r:id="rId14"/>
    <p:sldId id="365" r:id="rId15"/>
    <p:sldId id="371" r:id="rId16"/>
    <p:sldId id="372" r:id="rId17"/>
    <p:sldId id="373" r:id="rId18"/>
    <p:sldId id="375" r:id="rId19"/>
    <p:sldId id="376" r:id="rId20"/>
    <p:sldId id="378" r:id="rId21"/>
    <p:sldId id="380" r:id="rId22"/>
    <p:sldId id="379" r:id="rId23"/>
    <p:sldId id="381" r:id="rId24"/>
    <p:sldId id="374" r:id="rId25"/>
    <p:sldId id="359" r:id="rId26"/>
    <p:sldId id="361" r:id="rId27"/>
    <p:sldId id="360" r:id="rId28"/>
    <p:sldId id="397" r:id="rId29"/>
    <p:sldId id="382" r:id="rId30"/>
    <p:sldId id="389" r:id="rId31"/>
    <p:sldId id="387" r:id="rId32"/>
    <p:sldId id="388" r:id="rId33"/>
    <p:sldId id="385" r:id="rId34"/>
    <p:sldId id="391" r:id="rId35"/>
    <p:sldId id="384" r:id="rId36"/>
    <p:sldId id="386" r:id="rId37"/>
    <p:sldId id="390" r:id="rId38"/>
    <p:sldId id="383" r:id="rId39"/>
    <p:sldId id="396" r:id="rId40"/>
    <p:sldId id="393" r:id="rId41"/>
    <p:sldId id="394" r:id="rId42"/>
    <p:sldId id="392" r:id="rId43"/>
    <p:sldId id="395" r:id="rId44"/>
    <p:sldId id="348" r:id="rId45"/>
    <p:sldId id="36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nad Petrovic" initials="NP" lastIdx="1" clrIdx="0">
    <p:extLst>
      <p:ext uri="{19B8F6BF-5375-455C-9EA6-DF929625EA0E}">
        <p15:presenceInfo xmlns:p15="http://schemas.microsoft.com/office/powerpoint/2012/main" xmlns="" userId="Nenad Petrov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EDF6"/>
    <a:srgbClr val="86D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9" d="100"/>
          <a:sy n="59" d="100"/>
        </p:scale>
        <p:origin x="-1555" y="-6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31C8D77-54B6-44AA-9E52-F25C21168634}" type="datetimeFigureOut">
              <a:rPr lang="en-US" smtClean="0"/>
              <a:pPr/>
              <a:t>17-Feb-21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C966118-8F0F-48E4-840E-322502C28D20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Visio_Drawing1.vsd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sheet.com/start/921efa4e-ad8a-4c24-a0e1-71e2baea8c69" TargetMode="External"/><Relationship Id="rId2" Type="http://schemas.openxmlformats.org/officeDocument/2006/relationships/hyperlink" Target="https://www.appsheet.com/start/22b0c12b-03a5-4266-a65a-d2190a3ec69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appsheet.com/newshortcut/921efa4e-ad8a-4c24-a0e1-71e2baea8c69" TargetMode="External"/><Relationship Id="rId4" Type="http://schemas.openxmlformats.org/officeDocument/2006/relationships/hyperlink" Target="https://www.appsheet.com/newshortcut/22b0c12b-03a5-4266-a65a-d2190a3ec69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f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script.google.com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apps-script/guides/services/quota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9084/rca.17064" TargetMode="External"/><Relationship Id="rId2" Type="http://schemas.openxmlformats.org/officeDocument/2006/relationships/hyperlink" Target="https://doi.org/10.1088/1757-899X/849/1/012046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206" y="1248455"/>
            <a:ext cx="11928648" cy="1828800"/>
          </a:xfrm>
        </p:spPr>
        <p:txBody>
          <a:bodyPr>
            <a:normAutofit/>
          </a:bodyPr>
          <a:lstStyle/>
          <a:p>
            <a:pPr algn="ctr"/>
            <a:r>
              <a:rPr lang="sr-Latn-RS" sz="4400" b="0" dirty="0">
                <a:solidFill>
                  <a:schemeClr val="bg1"/>
                </a:solidFill>
              </a:rPr>
              <a:t>AppSheet i Google Apps Script za razvoj multiplatformskih mobilnih aplikacija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3541" y="4725144"/>
            <a:ext cx="4187196" cy="2213159"/>
          </a:xfrm>
        </p:spPr>
        <p:txBody>
          <a:bodyPr>
            <a:normAutofit fontScale="85000" lnSpcReduction="20000"/>
          </a:bodyPr>
          <a:lstStyle/>
          <a:p>
            <a:endParaRPr lang="sr-Latn-RS" sz="2400" dirty="0">
              <a:solidFill>
                <a:schemeClr val="bg1"/>
              </a:solidFill>
              <a:latin typeface="+mj-lt"/>
            </a:endParaRPr>
          </a:p>
          <a:p>
            <a:endParaRPr lang="sr-Latn-RS" sz="2400" dirty="0">
              <a:solidFill>
                <a:schemeClr val="bg1"/>
              </a:solidFill>
              <a:latin typeface="+mj-lt"/>
            </a:endParaRPr>
          </a:p>
          <a:p>
            <a:endParaRPr lang="sr-Latn-RS" sz="2400" dirty="0">
              <a:solidFill>
                <a:schemeClr val="bg1"/>
              </a:solidFill>
              <a:latin typeface="+mj-lt"/>
            </a:endParaRPr>
          </a:p>
          <a:p>
            <a:r>
              <a:rPr lang="sr-Latn-RS" sz="3200" dirty="0">
                <a:solidFill>
                  <a:schemeClr val="bg1"/>
                </a:solidFill>
                <a:latin typeface="+mj-lt"/>
              </a:rPr>
              <a:t>Predmetni profeosr:</a:t>
            </a:r>
          </a:p>
          <a:p>
            <a:r>
              <a:rPr lang="sr-Latn-RS" sz="3200" dirty="0">
                <a:solidFill>
                  <a:schemeClr val="bg1"/>
                </a:solidFill>
                <a:latin typeface="+mj-lt"/>
              </a:rPr>
              <a:t>dr Aleksandar Milosavljević,</a:t>
            </a:r>
          </a:p>
          <a:p>
            <a:r>
              <a:rPr lang="sr-Latn-RS" sz="3200" dirty="0">
                <a:solidFill>
                  <a:schemeClr val="bg1"/>
                </a:solidFill>
                <a:latin typeface="+mj-lt"/>
              </a:rPr>
              <a:t>vanredni profesor</a:t>
            </a:r>
          </a:p>
          <a:p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xmlns="" id="{F28CBB00-9365-457B-B614-F3C3D750F5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33273" y="0"/>
            <a:ext cx="1568937" cy="1588693"/>
          </a:xfrm>
          <a:prstGeom prst="rect">
            <a:avLst/>
          </a:prstGeom>
          <a:ln/>
        </p:spPr>
      </p:pic>
      <p:pic>
        <p:nvPicPr>
          <p:cNvPr id="5" name="image2.png">
            <a:extLst>
              <a:ext uri="{FF2B5EF4-FFF2-40B4-BE49-F238E27FC236}">
                <a16:creationId xmlns:a16="http://schemas.microsoft.com/office/drawing/2014/main" xmlns="" id="{115F4B6E-88BE-4717-B752-7CBFC633CA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5005"/>
            <a:ext cx="1568937" cy="1510858"/>
          </a:xfrm>
          <a:prstGeom prst="rect">
            <a:avLst/>
          </a:prstGeom>
          <a:ln/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4A228652-2E8F-4832-938C-4B2E4A02F73C}"/>
              </a:ext>
            </a:extLst>
          </p:cNvPr>
          <p:cNvSpPr txBox="1">
            <a:spLocks/>
          </p:cNvSpPr>
          <p:nvPr/>
        </p:nvSpPr>
        <p:spPr>
          <a:xfrm>
            <a:off x="47328" y="4869160"/>
            <a:ext cx="4187196" cy="2213159"/>
          </a:xfrm>
          <a:prstGeom prst="rect">
            <a:avLst/>
          </a:prstGeom>
        </p:spPr>
        <p:txBody>
          <a:bodyPr vert="horz" lIns="0" rIns="18288">
            <a:normAutofit fontScale="92500" lnSpcReduction="20000"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sz="2400" dirty="0">
              <a:solidFill>
                <a:schemeClr val="bg1"/>
              </a:solidFill>
              <a:latin typeface="+mj-lt"/>
            </a:endParaRPr>
          </a:p>
          <a:p>
            <a:endParaRPr lang="sr-Latn-RS" sz="24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sr-Latn-RS" sz="3200" dirty="0">
                <a:solidFill>
                  <a:schemeClr val="bg1"/>
                </a:solidFill>
                <a:latin typeface="+mj-lt"/>
              </a:rPr>
              <a:t>Student:</a:t>
            </a:r>
          </a:p>
          <a:p>
            <a:pPr algn="l"/>
            <a:r>
              <a:rPr lang="sr-Latn-RS" sz="3200" dirty="0">
                <a:solidFill>
                  <a:schemeClr val="bg1"/>
                </a:solidFill>
                <a:latin typeface="+mj-lt"/>
              </a:rPr>
              <a:t>Maša Radenković</a:t>
            </a:r>
          </a:p>
          <a:p>
            <a:pPr algn="l"/>
            <a:r>
              <a:rPr lang="sr-Latn-RS" sz="3200" dirty="0">
                <a:solidFill>
                  <a:schemeClr val="bg1"/>
                </a:solidFill>
                <a:latin typeface="+mj-lt"/>
              </a:rPr>
              <a:t>1264</a:t>
            </a:r>
          </a:p>
          <a:p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830B29E9-B3ED-48B7-8ABE-88984F576428}"/>
              </a:ext>
            </a:extLst>
          </p:cNvPr>
          <p:cNvSpPr txBox="1">
            <a:spLocks/>
          </p:cNvSpPr>
          <p:nvPr/>
        </p:nvSpPr>
        <p:spPr>
          <a:xfrm>
            <a:off x="1605283" y="-221693"/>
            <a:ext cx="9193874" cy="3077255"/>
          </a:xfrm>
          <a:prstGeom prst="rect">
            <a:avLst/>
          </a:prstGeom>
        </p:spPr>
        <p:txBody>
          <a:bodyPr vert="horz" lIns="0" rIns="18288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r-Latn-RS" sz="24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sr-Latn-RS" sz="24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sr-Latn-RS" sz="24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sr-Latn-RS" sz="3200" dirty="0">
                <a:solidFill>
                  <a:schemeClr val="bg1"/>
                </a:solidFill>
                <a:latin typeface="+mj-lt"/>
              </a:rPr>
              <a:t>Napredno softversko inženjerstvo</a:t>
            </a:r>
          </a:p>
          <a:p>
            <a:pPr algn="ctr"/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24" y="1198548"/>
            <a:ext cx="6264696" cy="3159073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+mj-lt"/>
                <a:cs typeface="Arial" pitchFamily="34" charset="0"/>
              </a:rPr>
              <a:t>Pregled</a:t>
            </a:r>
            <a:r>
              <a:rPr lang="en-US" sz="2400" dirty="0">
                <a:latin typeface="+mj-lt"/>
                <a:cs typeface="Arial" pitchFamily="34" charset="0"/>
              </a:rPr>
              <a:t> u </a:t>
            </a:r>
            <a:r>
              <a:rPr lang="en-US" sz="2400" dirty="0" err="1">
                <a:latin typeface="+mj-lt"/>
                <a:cs typeface="Arial" pitchFamily="34" charset="0"/>
              </a:rPr>
              <a:t>aplikaciji</a:t>
            </a:r>
            <a:r>
              <a:rPr lang="sr-Latn-RS" sz="2400" dirty="0">
                <a:latin typeface="+mj-lt"/>
                <a:cs typeface="Arial" pitchFamily="34" charset="0"/>
              </a:rPr>
              <a:t> i </a:t>
            </a:r>
            <a:r>
              <a:rPr lang="en-US" sz="2400" dirty="0" err="1">
                <a:latin typeface="+mj-lt"/>
                <a:cs typeface="Arial" pitchFamily="34" charset="0"/>
              </a:rPr>
              <a:t>kreiranje</a:t>
            </a:r>
            <a:r>
              <a:rPr lang="sr-Latn-RS" sz="2400" dirty="0">
                <a:latin typeface="+mj-lt"/>
                <a:cs typeface="Arial" pitchFamily="34" charset="0"/>
              </a:rPr>
              <a:t> novih </a:t>
            </a:r>
          </a:p>
          <a:p>
            <a:pPr marL="667512" lvl="2" indent="0">
              <a:buNone/>
            </a:pPr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1B16D7D-066D-4846-9C6A-6866E6CD9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1FD7D9F-56D4-4EDF-8021-9E90D0A07C26}"/>
              </a:ext>
            </a:extLst>
          </p:cNvPr>
          <p:cNvSpPr txBox="1">
            <a:spLocks/>
          </p:cNvSpPr>
          <p:nvPr/>
        </p:nvSpPr>
        <p:spPr>
          <a:xfrm>
            <a:off x="98648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UX – </a:t>
            </a:r>
            <a:r>
              <a:rPr lang="en-US" dirty="0" err="1"/>
              <a:t>Pogledi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podatke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F8EBD2A-BEDA-4080-8E4B-E5A4919CDC44}"/>
              </a:ext>
            </a:extLst>
          </p:cNvPr>
          <p:cNvSpPr txBox="1">
            <a:spLocks/>
          </p:cNvSpPr>
          <p:nvPr/>
        </p:nvSpPr>
        <p:spPr>
          <a:xfrm>
            <a:off x="6560905" y="760140"/>
            <a:ext cx="6264696" cy="51845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+mj-lt"/>
                <a:cs typeface="Arial" pitchFamily="34" charset="0"/>
              </a:rPr>
              <a:t>Izbor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ikonice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i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sr-Latn-RS" dirty="0">
                <a:latin typeface="+mj-lt"/>
                <a:cs typeface="Arial" pitchFamily="34" charset="0"/>
              </a:rPr>
              <a:t>logičkog uslova kada se pogled prikazuje</a:t>
            </a: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pPr lvl="1"/>
            <a:endParaRPr lang="en-US" dirty="0">
              <a:latin typeface="+mj-lt"/>
              <a:cs typeface="Arial" pitchFamily="34" charset="0"/>
            </a:endParaRPr>
          </a:p>
          <a:p>
            <a:pPr lvl="2"/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E3D8BDF-2EAC-4D31-A09B-DADB0384B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" y="1707243"/>
            <a:ext cx="5699380" cy="2821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EA4C3D-BC8F-40D2-8025-39A4CAE3A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009" y="1666359"/>
            <a:ext cx="4540488" cy="3525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FF85FE1-E97B-4966-A7B5-A256FE1BE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944" y="4128774"/>
            <a:ext cx="1705889" cy="24775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957D53A-E325-4DA2-9010-280EDB2DA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629" y="4144505"/>
            <a:ext cx="1721018" cy="2477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B643F70-FFEB-44F1-A4F9-BA1B60206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099" y="4144505"/>
            <a:ext cx="1763941" cy="2524855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126053F1-397B-467E-814E-8F55BE17B0D9}"/>
              </a:ext>
            </a:extLst>
          </p:cNvPr>
          <p:cNvSpPr txBox="1">
            <a:spLocks/>
          </p:cNvSpPr>
          <p:nvPr/>
        </p:nvSpPr>
        <p:spPr>
          <a:xfrm>
            <a:off x="7175332" y="5089823"/>
            <a:ext cx="6264696" cy="315907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cs typeface="Arial" pitchFamily="34" charset="0"/>
              </a:rPr>
              <a:t>Chart, deck, table, map</a:t>
            </a:r>
            <a:r>
              <a:rPr lang="en-US" sz="2400" dirty="0">
                <a:latin typeface="+mj-lt"/>
                <a:cs typeface="Arial" pitchFamily="34" charset="0"/>
              </a:rPr>
              <a:t>…</a:t>
            </a:r>
            <a:endParaRPr lang="sr-Latn-RS" sz="2400" dirty="0">
              <a:latin typeface="+mj-lt"/>
              <a:cs typeface="Arial" pitchFamily="34" charset="0"/>
            </a:endParaRPr>
          </a:p>
          <a:p>
            <a:pPr marL="0" indent="0">
              <a:buFont typeface="Wingdings 2"/>
              <a:buNone/>
            </a:pPr>
            <a:r>
              <a:rPr lang="sr-Latn-RS" sz="2400" dirty="0">
                <a:latin typeface="+mj-lt"/>
                <a:cs typeface="Arial" pitchFamily="34" charset="0"/>
              </a:rPr>
              <a:t> </a:t>
            </a:r>
          </a:p>
          <a:p>
            <a:pPr marL="667512" lvl="2" indent="0">
              <a:buFont typeface="Wingdings 2"/>
              <a:buNone/>
            </a:pPr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Font typeface="Wingdings 2"/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24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E1024F-38A8-4AFF-830A-BEB8990C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3" y="3305138"/>
            <a:ext cx="7009453" cy="3552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561F569-A743-4560-97CC-744D466E6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62" y="1628800"/>
            <a:ext cx="3831433" cy="42081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31CB8550-43A1-4955-8854-31BD0A37E1D5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Behavior</a:t>
            </a:r>
            <a:r>
              <a:rPr lang="en-US" dirty="0"/>
              <a:t> – </a:t>
            </a:r>
            <a:r>
              <a:rPr lang="en-US" dirty="0" err="1"/>
              <a:t>akcije</a:t>
            </a:r>
            <a:r>
              <a:rPr lang="en-US" dirty="0"/>
              <a:t> (</a:t>
            </a:r>
            <a:r>
              <a:rPr lang="en-US" dirty="0" err="1"/>
              <a:t>dugmi</a:t>
            </a:r>
            <a:r>
              <a:rPr lang="sr-Latn-RS" dirty="0"/>
              <a:t>ći)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0AC8922F-5F82-4381-9FA0-C0EC8E7A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24" y="1198548"/>
            <a:ext cx="7619256" cy="3159073"/>
          </a:xfrm>
        </p:spPr>
        <p:txBody>
          <a:bodyPr>
            <a:normAutofit/>
          </a:bodyPr>
          <a:lstStyle/>
          <a:p>
            <a:r>
              <a:rPr lang="sr-Latn-RS" sz="1800" dirty="0">
                <a:latin typeface="+mj-lt"/>
                <a:cs typeface="Arial" pitchFamily="34" charset="0"/>
              </a:rPr>
              <a:t>Definicija jednostavnih akcija, koje predstavljaju pravila ponašanja aplikacije</a:t>
            </a:r>
          </a:p>
          <a:p>
            <a:r>
              <a:rPr lang="sr-Latn-RS" sz="1800" dirty="0">
                <a:latin typeface="+mj-lt"/>
                <a:cs typeface="Arial" pitchFamily="34" charset="0"/>
              </a:rPr>
              <a:t>Prelazi između pogleda, slanje emaila, poziv, SMS,  eksterni sajt , fajl , brisanje vrste</a:t>
            </a:r>
            <a:r>
              <a:rPr lang="en-US" sz="1800" dirty="0">
                <a:latin typeface="+mj-lt"/>
                <a:cs typeface="Arial" pitchFamily="34" charset="0"/>
              </a:rPr>
              <a:t>, </a:t>
            </a:r>
            <a:r>
              <a:rPr lang="en-US" sz="1800" dirty="0" err="1">
                <a:latin typeface="+mj-lt"/>
                <a:cs typeface="Arial" pitchFamily="34" charset="0"/>
              </a:rPr>
              <a:t>sekvenca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akcija</a:t>
            </a:r>
            <a:r>
              <a:rPr lang="en-US" sz="1800" dirty="0">
                <a:latin typeface="+mj-lt"/>
                <a:cs typeface="Arial" pitchFamily="34" charset="0"/>
              </a:rPr>
              <a:t>...</a:t>
            </a:r>
            <a:endParaRPr lang="sr-Latn-RS" sz="1800" dirty="0">
              <a:latin typeface="+mj-lt"/>
              <a:cs typeface="Arial" pitchFamily="34" charset="0"/>
            </a:endParaRPr>
          </a:p>
          <a:p>
            <a:r>
              <a:rPr lang="sr-Latn-RS" sz="1800" dirty="0">
                <a:latin typeface="+mj-lt"/>
                <a:cs typeface="Arial" pitchFamily="34" charset="0"/>
              </a:rPr>
              <a:t> </a:t>
            </a:r>
            <a:r>
              <a:rPr lang="en-US" sz="1800" dirty="0">
                <a:latin typeface="+mj-lt"/>
                <a:cs typeface="Arial" pitchFamily="34" charset="0"/>
              </a:rPr>
              <a:t>Primer za </a:t>
            </a:r>
            <a:r>
              <a:rPr lang="en-US" sz="1800" dirty="0" err="1">
                <a:latin typeface="+mj-lt"/>
                <a:cs typeface="Arial" pitchFamily="34" charset="0"/>
              </a:rPr>
              <a:t>prelaz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izme</a:t>
            </a:r>
            <a:r>
              <a:rPr lang="sr-Latn-RS" sz="1800" dirty="0">
                <a:latin typeface="+mj-lt"/>
                <a:cs typeface="Arial" pitchFamily="34" charset="0"/>
              </a:rPr>
              <a:t>đu pogleda (Menu-</a:t>
            </a:r>
            <a:r>
              <a:rPr lang="en-US" sz="1800" dirty="0">
                <a:latin typeface="+mj-lt"/>
                <a:cs typeface="Arial" pitchFamily="34" charset="0"/>
              </a:rPr>
              <a:t>&gt;Requests)</a:t>
            </a:r>
          </a:p>
          <a:p>
            <a:pPr lvl="1"/>
            <a:r>
              <a:rPr lang="en-US" sz="1600" dirty="0" err="1">
                <a:latin typeface="+mj-lt"/>
                <a:cs typeface="Arial" pitchFamily="34" charset="0"/>
              </a:rPr>
              <a:t>Izbor</a:t>
            </a:r>
            <a:r>
              <a:rPr lang="en-US" sz="1600" dirty="0"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latin typeface="+mj-lt"/>
                <a:cs typeface="Arial" pitchFamily="34" charset="0"/>
              </a:rPr>
              <a:t>tabele</a:t>
            </a:r>
            <a:endParaRPr lang="en-US" sz="1600" dirty="0">
              <a:latin typeface="+mj-lt"/>
              <a:cs typeface="Arial" pitchFamily="34" charset="0"/>
            </a:endParaRPr>
          </a:p>
          <a:p>
            <a:pPr lvl="1"/>
            <a:r>
              <a:rPr lang="sr-Latn-RS" sz="1600" dirty="0">
                <a:latin typeface="+mj-lt"/>
                <a:cs typeface="Arial" pitchFamily="34" charset="0"/>
              </a:rPr>
              <a:t>LINKTOVIEW(</a:t>
            </a:r>
            <a:r>
              <a:rPr lang="en-US" sz="1600" dirty="0">
                <a:latin typeface="+mj-lt"/>
                <a:cs typeface="Arial" pitchFamily="34" charset="0"/>
              </a:rPr>
              <a:t>“Ime </a:t>
            </a:r>
            <a:r>
              <a:rPr lang="en-US" sz="1600" dirty="0" err="1">
                <a:latin typeface="+mj-lt"/>
                <a:cs typeface="Arial" pitchFamily="34" charset="0"/>
              </a:rPr>
              <a:t>pogleda</a:t>
            </a:r>
            <a:r>
              <a:rPr lang="en-US" sz="1600" dirty="0">
                <a:latin typeface="+mj-lt"/>
                <a:cs typeface="Arial" pitchFamily="34" charset="0"/>
              </a:rPr>
              <a:t>”) – </a:t>
            </a:r>
            <a:r>
              <a:rPr lang="en-US" sz="1600" dirty="0" err="1">
                <a:latin typeface="+mj-lt"/>
                <a:cs typeface="Arial" pitchFamily="34" charset="0"/>
              </a:rPr>
              <a:t>promena</a:t>
            </a:r>
            <a:r>
              <a:rPr lang="en-US" sz="1600" dirty="0"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latin typeface="+mj-lt"/>
                <a:cs typeface="Arial" pitchFamily="34" charset="0"/>
              </a:rPr>
              <a:t>pogleda</a:t>
            </a:r>
            <a:endParaRPr lang="en-US" sz="1600" dirty="0">
              <a:latin typeface="+mj-lt"/>
              <a:cs typeface="Arial" pitchFamily="34" charset="0"/>
            </a:endParaRPr>
          </a:p>
          <a:p>
            <a:pPr lvl="1"/>
            <a:r>
              <a:rPr lang="en-US" sz="1600" dirty="0">
                <a:latin typeface="+mj-lt"/>
                <a:cs typeface="Arial" pitchFamily="34" charset="0"/>
              </a:rPr>
              <a:t>[Item]=“Ask for help” – </a:t>
            </a:r>
            <a:r>
              <a:rPr lang="en-US" sz="1600" dirty="0" err="1">
                <a:latin typeface="+mj-lt"/>
                <a:cs typeface="Arial" pitchFamily="34" charset="0"/>
              </a:rPr>
              <a:t>uslov</a:t>
            </a:r>
            <a:r>
              <a:rPr lang="en-US" sz="1600" dirty="0"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latin typeface="+mj-lt"/>
                <a:cs typeface="Arial" pitchFamily="34" charset="0"/>
              </a:rPr>
              <a:t>kada</a:t>
            </a:r>
            <a:r>
              <a:rPr lang="en-US" sz="1600" dirty="0">
                <a:latin typeface="+mj-lt"/>
                <a:cs typeface="Arial" pitchFamily="34" charset="0"/>
              </a:rPr>
              <a:t> se </a:t>
            </a:r>
            <a:r>
              <a:rPr lang="en-US" sz="1600" dirty="0" err="1">
                <a:latin typeface="+mj-lt"/>
                <a:cs typeface="Arial" pitchFamily="34" charset="0"/>
              </a:rPr>
              <a:t>prikazuje</a:t>
            </a:r>
            <a:r>
              <a:rPr lang="en-US" sz="1600" dirty="0"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latin typeface="+mj-lt"/>
                <a:cs typeface="Arial" pitchFamily="34" charset="0"/>
              </a:rPr>
              <a:t>ikonica</a:t>
            </a:r>
            <a:r>
              <a:rPr lang="en-US" sz="1600" dirty="0">
                <a:latin typeface="+mj-lt"/>
                <a:cs typeface="Arial" pitchFamily="34" charset="0"/>
              </a:rPr>
              <a:t> </a:t>
            </a:r>
            <a:r>
              <a:rPr lang="en-US" sz="1600" dirty="0" err="1">
                <a:latin typeface="+mj-lt"/>
                <a:cs typeface="Arial" pitchFamily="34" charset="0"/>
              </a:rPr>
              <a:t>akcije</a:t>
            </a:r>
            <a:endParaRPr lang="sr-Latn-RS" sz="1600" dirty="0">
              <a:latin typeface="+mj-lt"/>
              <a:cs typeface="Arial" pitchFamily="34" charset="0"/>
            </a:endParaRPr>
          </a:p>
          <a:p>
            <a:pPr marL="667512" lvl="2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D6902538-13B2-46E6-B711-8FAB070F2D8F}"/>
              </a:ext>
            </a:extLst>
          </p:cNvPr>
          <p:cNvSpPr/>
          <p:nvPr/>
        </p:nvSpPr>
        <p:spPr>
          <a:xfrm>
            <a:off x="5015880" y="5081569"/>
            <a:ext cx="576064" cy="507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1A2FF7A-40AD-4CDD-92F7-9D0368F4F001}"/>
              </a:ext>
            </a:extLst>
          </p:cNvPr>
          <p:cNvSpPr txBox="1">
            <a:spLocks/>
          </p:cNvSpPr>
          <p:nvPr/>
        </p:nvSpPr>
        <p:spPr>
          <a:xfrm>
            <a:off x="7713340" y="1200989"/>
            <a:ext cx="6264696" cy="51845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j-lt"/>
                <a:cs typeface="Arial" pitchFamily="34" charset="0"/>
              </a:rPr>
              <a:t>Lista </a:t>
            </a:r>
            <a:r>
              <a:rPr lang="en-US" sz="1800" dirty="0" err="1">
                <a:latin typeface="+mj-lt"/>
                <a:cs typeface="Arial" pitchFamily="34" charset="0"/>
              </a:rPr>
              <a:t>svih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dostupnih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akcija</a:t>
            </a:r>
            <a:endParaRPr lang="sr-Latn-RS" sz="18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pPr lvl="1"/>
            <a:endParaRPr lang="en-US" dirty="0">
              <a:latin typeface="+mj-lt"/>
              <a:cs typeface="Arial" pitchFamily="34" charset="0"/>
            </a:endParaRPr>
          </a:p>
          <a:p>
            <a:pPr lvl="2"/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62EA8C5-9261-4E39-8BD1-269D3DFB1B33}"/>
              </a:ext>
            </a:extLst>
          </p:cNvPr>
          <p:cNvSpPr/>
          <p:nvPr/>
        </p:nvSpPr>
        <p:spPr>
          <a:xfrm>
            <a:off x="1415480" y="5301208"/>
            <a:ext cx="3025646" cy="358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52410BD-BFDF-4DC8-B347-1A5663592020}"/>
              </a:ext>
            </a:extLst>
          </p:cNvPr>
          <p:cNvSpPr/>
          <p:nvPr/>
        </p:nvSpPr>
        <p:spPr>
          <a:xfrm>
            <a:off x="1415480" y="6332721"/>
            <a:ext cx="3025646" cy="358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D996F4A-D58F-41FD-814D-81C707F0ED06}"/>
              </a:ext>
            </a:extLst>
          </p:cNvPr>
          <p:cNvSpPr/>
          <p:nvPr/>
        </p:nvSpPr>
        <p:spPr>
          <a:xfrm>
            <a:off x="1414170" y="4366900"/>
            <a:ext cx="1297454" cy="358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02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A51429DA-EF07-4B7D-BCDA-392B18FB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" y="3152859"/>
            <a:ext cx="4923085" cy="3450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31CB8550-43A1-4955-8854-31BD0A37E1D5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Behavior</a:t>
            </a:r>
            <a:r>
              <a:rPr lang="en-US" sz="4800" dirty="0"/>
              <a:t> – workflow </a:t>
            </a:r>
            <a:r>
              <a:rPr lang="en-US" sz="4800" dirty="0" err="1"/>
              <a:t>i</a:t>
            </a:r>
            <a:r>
              <a:rPr lang="en-US" sz="4800" dirty="0"/>
              <a:t> </a:t>
            </a:r>
            <a:r>
              <a:rPr lang="en-US" sz="4800" dirty="0" err="1"/>
              <a:t>sinhronizacija</a:t>
            </a:r>
            <a:endParaRPr lang="en-GB" sz="4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851F8D9A-65F6-4279-93AB-123DEBCB6002}"/>
              </a:ext>
            </a:extLst>
          </p:cNvPr>
          <p:cNvSpPr txBox="1">
            <a:spLocks/>
          </p:cNvSpPr>
          <p:nvPr/>
        </p:nvSpPr>
        <p:spPr>
          <a:xfrm>
            <a:off x="7628744" y="1214445"/>
            <a:ext cx="5696669" cy="43278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+mj-lt"/>
                <a:cs typeface="Arial" pitchFamily="34" charset="0"/>
              </a:rPr>
              <a:t>Razli</a:t>
            </a:r>
            <a:r>
              <a:rPr lang="sr-Latn-RS" sz="2400" dirty="0">
                <a:latin typeface="+mj-lt"/>
                <a:cs typeface="Arial" pitchFamily="34" charset="0"/>
              </a:rPr>
              <a:t>čite strategije sinhronizacije</a:t>
            </a:r>
            <a:endParaRPr lang="sr-Latn-RS" sz="2000" dirty="0">
              <a:latin typeface="+mj-lt"/>
              <a:cs typeface="Arial" pitchFamily="34" charset="0"/>
            </a:endParaRPr>
          </a:p>
          <a:p>
            <a:pPr lvl="1"/>
            <a:endParaRPr lang="en-U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0177761F-E474-441D-8216-E8BCA8DA985C}"/>
              </a:ext>
            </a:extLst>
          </p:cNvPr>
          <p:cNvSpPr txBox="1">
            <a:spLocks/>
          </p:cNvSpPr>
          <p:nvPr/>
        </p:nvSpPr>
        <p:spPr>
          <a:xfrm>
            <a:off x="113933" y="1265094"/>
            <a:ext cx="5696669" cy="33160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cs typeface="Arial" pitchFamily="34" charset="0"/>
              </a:rPr>
              <a:t>Jednostavni trigeri</a:t>
            </a:r>
            <a:endParaRPr lang="sr-Latn-RS" sz="2000" dirty="0">
              <a:latin typeface="+mj-lt"/>
              <a:cs typeface="Arial" pitchFamily="34" charset="0"/>
            </a:endParaRPr>
          </a:p>
          <a:p>
            <a:pPr lvl="1"/>
            <a:endParaRPr lang="en-U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5025688B-9430-4E0B-BC2D-E7CEFFEDC18E}"/>
              </a:ext>
            </a:extLst>
          </p:cNvPr>
          <p:cNvSpPr txBox="1">
            <a:spLocks/>
          </p:cNvSpPr>
          <p:nvPr/>
        </p:nvSpPr>
        <p:spPr>
          <a:xfrm>
            <a:off x="983432" y="1628800"/>
            <a:ext cx="7128792" cy="33160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800" dirty="0">
                <a:latin typeface="+mj-lt"/>
                <a:cs typeface="Arial" pitchFamily="34" charset="0"/>
              </a:rPr>
              <a:t>Događaj koji okida</a:t>
            </a:r>
            <a:endParaRPr lang="en-US" sz="1800" dirty="0">
              <a:latin typeface="+mj-lt"/>
              <a:cs typeface="Arial" pitchFamily="34" charset="0"/>
            </a:endParaRPr>
          </a:p>
          <a:p>
            <a:r>
              <a:rPr lang="en-US" sz="1800" dirty="0" err="1">
                <a:latin typeface="+mj-lt"/>
                <a:cs typeface="Arial" pitchFamily="34" charset="0"/>
              </a:rPr>
              <a:t>Uslov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okidanja</a:t>
            </a:r>
            <a:endParaRPr lang="en-US" sz="1800" dirty="0">
              <a:latin typeface="+mj-lt"/>
              <a:cs typeface="Arial" pitchFamily="34" charset="0"/>
            </a:endParaRPr>
          </a:p>
          <a:p>
            <a:r>
              <a:rPr lang="en-US" sz="1800" dirty="0" err="1">
                <a:latin typeface="+mj-lt"/>
                <a:cs typeface="Arial" pitchFamily="34" charset="0"/>
              </a:rPr>
              <a:t>Akcija</a:t>
            </a:r>
            <a:endParaRPr lang="en-US" sz="1800" dirty="0">
              <a:latin typeface="+mj-lt"/>
              <a:cs typeface="Arial" pitchFamily="34" charset="0"/>
            </a:endParaRPr>
          </a:p>
          <a:p>
            <a:r>
              <a:rPr lang="en-US" sz="1800" dirty="0" err="1">
                <a:latin typeface="+mj-lt"/>
                <a:cs typeface="Arial" pitchFamily="34" charset="0"/>
              </a:rPr>
              <a:t>Neprakti</a:t>
            </a:r>
            <a:r>
              <a:rPr lang="sr-Latn-RS" sz="1800" dirty="0">
                <a:latin typeface="+mj-lt"/>
                <a:cs typeface="Arial" pitchFamily="34" charset="0"/>
              </a:rPr>
              <a:t>čno za složenije operacije nad više tabela i periodične trigere koji su samo dostupni u PRO verziji (bolje Apps Script)</a:t>
            </a:r>
            <a:endParaRPr lang="sr-Latn-RS" sz="1600" dirty="0">
              <a:latin typeface="+mj-lt"/>
              <a:cs typeface="Arial" pitchFamily="34" charset="0"/>
            </a:endParaRPr>
          </a:p>
          <a:p>
            <a:pPr lvl="1"/>
            <a:endParaRPr lang="en-U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4418E5D1-A9A8-4666-8B25-16B9D1004968}"/>
              </a:ext>
            </a:extLst>
          </p:cNvPr>
          <p:cNvSpPr txBox="1">
            <a:spLocks/>
          </p:cNvSpPr>
          <p:nvPr/>
        </p:nvSpPr>
        <p:spPr>
          <a:xfrm>
            <a:off x="3066002" y="3269043"/>
            <a:ext cx="5696669" cy="33160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>
                <a:latin typeface="+mj-lt"/>
                <a:cs typeface="Arial" pitchFamily="34" charset="0"/>
              </a:rPr>
              <a:t>Akcija kao odgovor</a:t>
            </a:r>
            <a:r>
              <a:rPr lang="en-US" sz="2000" dirty="0">
                <a:latin typeface="+mj-lt"/>
                <a:cs typeface="Arial" pitchFamily="34" charset="0"/>
              </a:rPr>
              <a:t>: mail, HTTP </a:t>
            </a:r>
            <a:r>
              <a:rPr lang="en-US" sz="2000" dirty="0" err="1">
                <a:latin typeface="+mj-lt"/>
                <a:cs typeface="Arial" pitchFamily="34" charset="0"/>
              </a:rPr>
              <a:t>zahtev</a:t>
            </a:r>
            <a:r>
              <a:rPr lang="en-US" sz="2000" dirty="0">
                <a:latin typeface="+mj-lt"/>
                <a:cs typeface="Arial" pitchFamily="34" charset="0"/>
              </a:rPr>
              <a:t>…</a:t>
            </a:r>
            <a:endParaRPr lang="sr-Latn-RS" sz="1800" dirty="0">
              <a:latin typeface="+mj-lt"/>
              <a:cs typeface="Arial" pitchFamily="34" charset="0"/>
            </a:endParaRPr>
          </a:p>
          <a:p>
            <a:pPr lvl="1"/>
            <a:endParaRPr lang="en-U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612FC714-3310-4517-AE1E-79B9097D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559" y="1315743"/>
            <a:ext cx="3963297" cy="13740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A8B459CC-E9FC-4C90-B56D-A29D90EB2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848" y="3645024"/>
            <a:ext cx="4962097" cy="3204097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6A399128-765C-4531-80BE-35001A67B5A9}"/>
              </a:ext>
            </a:extLst>
          </p:cNvPr>
          <p:cNvSpPr txBox="1">
            <a:spLocks/>
          </p:cNvSpPr>
          <p:nvPr/>
        </p:nvSpPr>
        <p:spPr>
          <a:xfrm>
            <a:off x="-24680" y="2921278"/>
            <a:ext cx="5696669" cy="33160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>
                <a:latin typeface="+mj-lt"/>
                <a:cs typeface="Arial" pitchFamily="34" charset="0"/>
              </a:rPr>
              <a:t>Događaji</a:t>
            </a:r>
            <a:endParaRPr lang="sr-Latn-RS" sz="1800" dirty="0">
              <a:latin typeface="+mj-lt"/>
              <a:cs typeface="Arial" pitchFamily="34" charset="0"/>
            </a:endParaRPr>
          </a:p>
          <a:p>
            <a:pPr lvl="1"/>
            <a:endParaRPr lang="en-U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5C83342C-BD6F-49BF-AB26-E8A98696E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729" y="1644953"/>
            <a:ext cx="2674556" cy="32573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ECA438C6-1DB2-4B2C-8993-B0EFDCC5B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6655" y="4581128"/>
            <a:ext cx="2599905" cy="22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02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1340768"/>
            <a:ext cx="6264696" cy="5184576"/>
          </a:xfrm>
        </p:spPr>
        <p:txBody>
          <a:bodyPr>
            <a:normAutofit/>
          </a:bodyPr>
          <a:lstStyle/>
          <a:p>
            <a:r>
              <a:rPr lang="sr-Latn-RS" sz="2400" dirty="0">
                <a:latin typeface="+mj-lt"/>
                <a:cs typeface="Arial" pitchFamily="34" charset="0"/>
              </a:rPr>
              <a:t>U besplatnoj verziji dostupno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Glasovne komande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Optičko prepoznavanje karaktera</a:t>
            </a:r>
          </a:p>
          <a:p>
            <a:pPr lvl="2"/>
            <a:r>
              <a:rPr lang="sr-Latn-RS" dirty="0">
                <a:latin typeface="+mj-lt"/>
                <a:cs typeface="Arial" pitchFamily="34" charset="0"/>
              </a:rPr>
              <a:t>Sami definišemo skup za trening</a:t>
            </a:r>
          </a:p>
          <a:p>
            <a:pPr lvl="2"/>
            <a:r>
              <a:rPr lang="sr-Latn-RS" dirty="0">
                <a:latin typeface="+mj-lt"/>
                <a:cs typeface="Arial" pitchFamily="34" charset="0"/>
              </a:rPr>
              <a:t>Trening nad Google Sheets tabelom</a:t>
            </a:r>
          </a:p>
          <a:p>
            <a:pPr lvl="3"/>
            <a:r>
              <a:rPr lang="sr-Latn-RS" dirty="0">
                <a:latin typeface="+mj-lt"/>
                <a:cs typeface="Arial" pitchFamily="34" charset="0"/>
              </a:rPr>
              <a:t>Dve kolone: link na sliku i tekst</a:t>
            </a:r>
          </a:p>
          <a:p>
            <a:pPr lvl="3"/>
            <a:r>
              <a:rPr lang="sr-Latn-RS" dirty="0">
                <a:latin typeface="+mj-lt"/>
                <a:cs typeface="Arial" pitchFamily="34" charset="0"/>
              </a:rPr>
              <a:t>Na osnovu slike se</a:t>
            </a:r>
          </a:p>
          <a:p>
            <a:pPr marL="978408" lvl="3" indent="0">
              <a:buNone/>
            </a:pPr>
            <a:r>
              <a:rPr lang="sr-Latn-RS" dirty="0">
                <a:latin typeface="+mj-lt"/>
                <a:cs typeface="Arial" pitchFamily="34" charset="0"/>
              </a:rPr>
              <a:t>predviđa tekst</a:t>
            </a:r>
          </a:p>
          <a:p>
            <a:pPr lvl="1"/>
            <a:r>
              <a:rPr lang="en-US" dirty="0" err="1">
                <a:latin typeface="+mj-lt"/>
                <a:cs typeface="Arial" pitchFamily="34" charset="0"/>
              </a:rPr>
              <a:t>Predik</a:t>
            </a:r>
            <a:r>
              <a:rPr lang="sr-Latn-RS" dirty="0">
                <a:latin typeface="+mj-lt"/>
                <a:cs typeface="Arial" pitchFamily="34" charset="0"/>
              </a:rPr>
              <a:t>tivni modeli</a:t>
            </a:r>
          </a:p>
          <a:p>
            <a:pPr lvl="2"/>
            <a:r>
              <a:rPr lang="sr-Latn-RS" dirty="0">
                <a:latin typeface="+mj-lt"/>
                <a:cs typeface="Arial" pitchFamily="34" charset="0"/>
              </a:rPr>
              <a:t>Tipovi vrednosti</a:t>
            </a:r>
          </a:p>
          <a:p>
            <a:pPr lvl="3"/>
            <a:r>
              <a:rPr lang="sr-Latn-RS" dirty="0">
                <a:latin typeface="+mj-lt"/>
                <a:cs typeface="Arial" pitchFamily="34" charset="0"/>
              </a:rPr>
              <a:t>Numeričke vrednosti</a:t>
            </a:r>
          </a:p>
          <a:p>
            <a:pPr lvl="3"/>
            <a:r>
              <a:rPr lang="sr-Latn-RS" dirty="0">
                <a:latin typeface="+mj-lt"/>
                <a:cs typeface="Arial" pitchFamily="34" charset="0"/>
              </a:rPr>
              <a:t>Enum</a:t>
            </a:r>
          </a:p>
          <a:p>
            <a:pPr lvl="3"/>
            <a:r>
              <a:rPr lang="sr-Latn-RS" dirty="0">
                <a:latin typeface="+mj-lt"/>
                <a:cs typeface="Arial" pitchFamily="34" charset="0"/>
              </a:rPr>
              <a:t>Yes/No</a:t>
            </a: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pPr marL="667512" lvl="2" indent="0">
              <a:buNone/>
            </a:pPr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1B16D7D-066D-4846-9C6A-6866E6CD9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F8EBD2A-BEDA-4080-8E4B-E5A4919CDC44}"/>
              </a:ext>
            </a:extLst>
          </p:cNvPr>
          <p:cNvSpPr txBox="1">
            <a:spLocks/>
          </p:cNvSpPr>
          <p:nvPr/>
        </p:nvSpPr>
        <p:spPr>
          <a:xfrm>
            <a:off x="6384032" y="1673765"/>
            <a:ext cx="4464496" cy="51845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sr-Latn-RS" dirty="0">
              <a:latin typeface="+mj-lt"/>
              <a:cs typeface="Arial" pitchFamily="34" charset="0"/>
            </a:endParaRPr>
          </a:p>
          <a:p>
            <a:pPr lvl="1"/>
            <a:endParaRPr lang="en-US" dirty="0">
              <a:latin typeface="+mj-lt"/>
              <a:cs typeface="Arial" pitchFamily="34" charset="0"/>
            </a:endParaRPr>
          </a:p>
          <a:p>
            <a:pPr lvl="2"/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E6DE06DA-4F13-41E0-A819-1932B51F462A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Intelligence – AI funkcionalnosti</a:t>
            </a:r>
            <a:endParaRPr lang="en-GB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2EB87DE-3065-47BD-B0AD-1AEC5572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1556792"/>
            <a:ext cx="4032448" cy="2413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5F37E2C-1C02-42C1-941E-46985103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115" y="1556792"/>
            <a:ext cx="2069938" cy="301885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2E56BF7-9BB0-4975-9A61-CDBA78BD403C}"/>
              </a:ext>
            </a:extLst>
          </p:cNvPr>
          <p:cNvSpPr txBox="1">
            <a:spLocks/>
          </p:cNvSpPr>
          <p:nvPr/>
        </p:nvSpPr>
        <p:spPr>
          <a:xfrm>
            <a:off x="5254352" y="1268760"/>
            <a:ext cx="6627028" cy="33160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>
                <a:latin typeface="+mj-lt"/>
                <a:cs typeface="Arial" pitchFamily="34" charset="0"/>
              </a:rPr>
              <a:t>Glasovne komande – automatski se ugrađuju u aplikaciju </a:t>
            </a:r>
            <a:endParaRPr lang="sr-Latn-RS" sz="1800" dirty="0">
              <a:latin typeface="+mj-lt"/>
              <a:cs typeface="Arial" pitchFamily="34" charset="0"/>
            </a:endParaRPr>
          </a:p>
          <a:p>
            <a:pPr lvl="1"/>
            <a:endParaRPr lang="en-U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C3792FB-05BB-4643-A99B-C3FD1C379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979" y="3925382"/>
            <a:ext cx="3535157" cy="291101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85AD70B9-2021-4255-A985-298BD68D55F8}"/>
              </a:ext>
            </a:extLst>
          </p:cNvPr>
          <p:cNvSpPr txBox="1">
            <a:spLocks/>
          </p:cNvSpPr>
          <p:nvPr/>
        </p:nvSpPr>
        <p:spPr>
          <a:xfrm>
            <a:off x="7640365" y="5199983"/>
            <a:ext cx="6627028" cy="33160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>
                <a:latin typeface="+mj-lt"/>
                <a:cs typeface="Arial" pitchFamily="34" charset="0"/>
              </a:rPr>
              <a:t>Kreiranje OCR modela</a:t>
            </a:r>
            <a:endParaRPr lang="sr-Latn-RS" sz="1800" dirty="0">
              <a:latin typeface="+mj-lt"/>
              <a:cs typeface="Arial" pitchFamily="34" charset="0"/>
            </a:endParaRPr>
          </a:p>
          <a:p>
            <a:pPr lvl="1"/>
            <a:endParaRPr lang="en-U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lvl="2"/>
            <a:endParaRPr lang="sr-Latn-RS" sz="20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2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3" y="1340768"/>
            <a:ext cx="10801200" cy="4968552"/>
          </a:xfrm>
        </p:spPr>
        <p:txBody>
          <a:bodyPr>
            <a:normAutofit fontScale="85000" lnSpcReduction="20000"/>
          </a:bodyPr>
          <a:lstStyle/>
          <a:p>
            <a:r>
              <a:rPr lang="en-US" sz="3200" dirty="0" err="1">
                <a:latin typeface="+mj-lt"/>
                <a:cs typeface="Arial" pitchFamily="34" charset="0"/>
              </a:rPr>
              <a:t>Najmanje</a:t>
            </a:r>
            <a:r>
              <a:rPr lang="en-US" sz="3200" dirty="0">
                <a:latin typeface="+mj-lt"/>
                <a:cs typeface="Arial" pitchFamily="34" charset="0"/>
              </a:rPr>
              <a:t> 25 </a:t>
            </a:r>
            <a:r>
              <a:rPr lang="en-US" sz="3200" dirty="0" err="1">
                <a:latin typeface="+mj-lt"/>
                <a:cs typeface="Arial" pitchFamily="34" charset="0"/>
              </a:rPr>
              <a:t>unosa</a:t>
            </a:r>
            <a:r>
              <a:rPr lang="en-US" sz="3200" dirty="0">
                <a:latin typeface="+mj-lt"/>
                <a:cs typeface="Arial" pitchFamily="34" charset="0"/>
              </a:rPr>
              <a:t> </a:t>
            </a:r>
            <a:r>
              <a:rPr lang="en-US" sz="3200" dirty="0" err="1">
                <a:latin typeface="+mj-lt"/>
                <a:cs typeface="Arial" pitchFamily="34" charset="0"/>
              </a:rPr>
              <a:t>neophodno</a:t>
            </a:r>
            <a:r>
              <a:rPr lang="en-US" sz="3200" dirty="0">
                <a:latin typeface="+mj-lt"/>
                <a:cs typeface="Arial" pitchFamily="34" charset="0"/>
              </a:rPr>
              <a:t> za </a:t>
            </a:r>
            <a:r>
              <a:rPr lang="en-US" sz="3200" dirty="0" err="1">
                <a:latin typeface="+mj-lt"/>
                <a:cs typeface="Arial" pitchFamily="34" charset="0"/>
              </a:rPr>
              <a:t>trening</a:t>
            </a:r>
            <a:r>
              <a:rPr lang="en-US" sz="3200" dirty="0">
                <a:latin typeface="+mj-lt"/>
                <a:cs typeface="Arial" pitchFamily="34" charset="0"/>
              </a:rPr>
              <a:t> </a:t>
            </a:r>
            <a:r>
              <a:rPr lang="en-US" sz="3200" dirty="0" err="1">
                <a:latin typeface="+mj-lt"/>
                <a:cs typeface="Arial" pitchFamily="34" charset="0"/>
              </a:rPr>
              <a:t>modela</a:t>
            </a:r>
            <a:r>
              <a:rPr lang="en-US" sz="3200" dirty="0">
                <a:latin typeface="+mj-lt"/>
                <a:cs typeface="Arial" pitchFamily="34" charset="0"/>
              </a:rPr>
              <a:t> </a:t>
            </a:r>
            <a:endParaRPr lang="sr-Latn-RS" sz="3200" dirty="0">
              <a:latin typeface="+mj-lt"/>
              <a:cs typeface="Arial" pitchFamily="34" charset="0"/>
            </a:endParaRPr>
          </a:p>
          <a:p>
            <a:pPr lvl="1"/>
            <a:r>
              <a:rPr lang="sr-Latn-RS" sz="3000" dirty="0">
                <a:latin typeface="+mj-lt"/>
                <a:cs typeface="Arial" pitchFamily="34" charset="0"/>
              </a:rPr>
              <a:t>Traje nekoliko minuta za oko 30 unosa (2 nezavisne, 1 zavisna promenljiva)</a:t>
            </a:r>
            <a:endParaRPr lang="en-US" sz="3000" dirty="0">
              <a:latin typeface="+mj-lt"/>
              <a:cs typeface="Arial" pitchFamily="34" charset="0"/>
            </a:endParaRPr>
          </a:p>
          <a:p>
            <a:r>
              <a:rPr lang="en-US" sz="3200" dirty="0" err="1">
                <a:latin typeface="+mj-lt"/>
                <a:cs typeface="Arial" pitchFamily="34" charset="0"/>
              </a:rPr>
              <a:t>Prethodno</a:t>
            </a:r>
            <a:r>
              <a:rPr lang="en-US" sz="3200" dirty="0">
                <a:latin typeface="+mj-lt"/>
                <a:cs typeface="Arial" pitchFamily="34" charset="0"/>
              </a:rPr>
              <a:t> je </a:t>
            </a:r>
            <a:r>
              <a:rPr lang="en-US" sz="3200" dirty="0" err="1">
                <a:latin typeface="+mj-lt"/>
                <a:cs typeface="Arial" pitchFamily="34" charset="0"/>
              </a:rPr>
              <a:t>neophodno</a:t>
            </a:r>
            <a:r>
              <a:rPr lang="en-US" sz="3200" dirty="0">
                <a:latin typeface="+mj-lt"/>
                <a:cs typeface="Arial" pitchFamily="34" charset="0"/>
              </a:rPr>
              <a:t> </a:t>
            </a:r>
            <a:r>
              <a:rPr lang="en-US" sz="3200" dirty="0" err="1">
                <a:latin typeface="+mj-lt"/>
                <a:cs typeface="Arial" pitchFamily="34" charset="0"/>
              </a:rPr>
              <a:t>pripremiti</a:t>
            </a:r>
            <a:r>
              <a:rPr lang="en-US" sz="3200" dirty="0">
                <a:latin typeface="+mj-lt"/>
                <a:cs typeface="Arial" pitchFamily="34" charset="0"/>
              </a:rPr>
              <a:t> </a:t>
            </a:r>
            <a:r>
              <a:rPr lang="en-US" sz="3200" dirty="0" err="1">
                <a:latin typeface="+mj-lt"/>
                <a:cs typeface="Arial" pitchFamily="34" charset="0"/>
              </a:rPr>
              <a:t>skup</a:t>
            </a:r>
            <a:r>
              <a:rPr lang="en-US" sz="3200" dirty="0">
                <a:latin typeface="+mj-lt"/>
                <a:cs typeface="Arial" pitchFamily="34" charset="0"/>
              </a:rPr>
              <a:t> </a:t>
            </a:r>
            <a:r>
              <a:rPr lang="en-US" sz="3200" dirty="0" err="1">
                <a:latin typeface="+mj-lt"/>
                <a:cs typeface="Arial" pitchFamily="34" charset="0"/>
              </a:rPr>
              <a:t>podataka</a:t>
            </a:r>
            <a:endParaRPr lang="en-US" sz="3200" dirty="0">
              <a:latin typeface="+mj-lt"/>
              <a:cs typeface="Arial" pitchFamily="34" charset="0"/>
            </a:endParaRPr>
          </a:p>
          <a:p>
            <a:r>
              <a:rPr lang="sr-Latn-RS" sz="3200" dirty="0">
                <a:latin typeface="+mj-lt"/>
                <a:cs typeface="Arial" pitchFamily="34" charset="0"/>
              </a:rPr>
              <a:t>Da bi se kreirao model treba uneti</a:t>
            </a:r>
          </a:p>
          <a:p>
            <a:pPr lvl="1"/>
            <a:r>
              <a:rPr lang="sr-Latn-RS" sz="3000" dirty="0">
                <a:latin typeface="+mj-lt"/>
                <a:cs typeface="Arial" pitchFamily="34" charset="0"/>
              </a:rPr>
              <a:t>Naziv modela</a:t>
            </a:r>
          </a:p>
          <a:p>
            <a:pPr lvl="1"/>
            <a:r>
              <a:rPr lang="sr-Latn-RS" sz="3000" dirty="0">
                <a:latin typeface="+mj-lt"/>
                <a:cs typeface="Arial" pitchFamily="34" charset="0"/>
              </a:rPr>
              <a:t>Odabrati ulazne promenljive</a:t>
            </a:r>
          </a:p>
          <a:p>
            <a:pPr lvl="1"/>
            <a:r>
              <a:rPr lang="sr-Latn-RS" sz="3000" dirty="0">
                <a:latin typeface="+mj-lt"/>
                <a:cs typeface="Arial" pitchFamily="34" charset="0"/>
              </a:rPr>
              <a:t>Odabrati promenljivu koja se predviđa</a:t>
            </a:r>
          </a:p>
          <a:p>
            <a:r>
              <a:rPr lang="sr-Latn-RS" sz="3200" dirty="0">
                <a:latin typeface="+mj-lt"/>
                <a:cs typeface="Arial" pitchFamily="34" charset="0"/>
              </a:rPr>
              <a:t>Nakon završetka treninga</a:t>
            </a:r>
          </a:p>
          <a:p>
            <a:pPr lvl="1"/>
            <a:r>
              <a:rPr lang="sr-Latn-RS" sz="2800" dirty="0">
                <a:latin typeface="+mj-lt"/>
                <a:cs typeface="Arial" pitchFamily="34" charset="0"/>
              </a:rPr>
              <a:t>Vreme</a:t>
            </a:r>
          </a:p>
          <a:p>
            <a:pPr lvl="1"/>
            <a:r>
              <a:rPr lang="sr-Latn-RS" sz="2800" dirty="0">
                <a:latin typeface="+mj-lt"/>
                <a:cs typeface="Arial" pitchFamily="34" charset="0"/>
              </a:rPr>
              <a:t>Preciznost</a:t>
            </a:r>
            <a:endParaRPr lang="sr-Latn-RS" sz="3200" dirty="0">
              <a:latin typeface="+mj-lt"/>
              <a:cs typeface="Arial" pitchFamily="34" charset="0"/>
            </a:endParaRPr>
          </a:p>
          <a:p>
            <a:r>
              <a:rPr lang="sr-Latn-RS" sz="3200" dirty="0">
                <a:latin typeface="+mj-lt"/>
                <a:cs typeface="Arial" pitchFamily="34" charset="0"/>
              </a:rPr>
              <a:t>Formula za poziv predikcije</a:t>
            </a:r>
          </a:p>
          <a:p>
            <a:pPr lvl="1"/>
            <a:r>
              <a:rPr lang="sr-Latn-RS" sz="3000" dirty="0">
                <a:latin typeface="+mj-lt"/>
                <a:cs typeface="Arial" pitchFamily="34" charset="0"/>
              </a:rPr>
              <a:t>PREDICT(“NazivModela”)</a:t>
            </a:r>
          </a:p>
          <a:p>
            <a:pPr marL="393192" lvl="1" indent="0">
              <a:buNone/>
            </a:pPr>
            <a:endParaRPr lang="sr-Latn-RS" sz="28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C092A27-75C9-46FD-BFC9-106C1BBEA5E7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Predictive models</a:t>
            </a:r>
            <a:endParaRPr lang="en-GB" sz="48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08FD4E95-8F00-45C7-8F7E-C3095DA1B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112437"/>
              </p:ext>
            </p:extLst>
          </p:nvPr>
        </p:nvGraphicFramePr>
        <p:xfrm>
          <a:off x="4354488" y="4605642"/>
          <a:ext cx="7837512" cy="2236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4" imgW="17442074" imgH="4975710" progId="Visio.Drawing.15">
                  <p:embed/>
                </p:oleObj>
              </mc:Choice>
              <mc:Fallback>
                <p:oleObj name="Visio" r:id="rId4" imgW="17442074" imgH="4975710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xmlns="" id="{9A88B614-A940-484C-9F2D-771AD9720B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488" y="4605642"/>
                        <a:ext cx="7837512" cy="22369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336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8" y="1362894"/>
            <a:ext cx="9130355" cy="496855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  <a:cs typeface="Arial" pitchFamily="34" charset="0"/>
              </a:rPr>
              <a:t>Predvi</a:t>
            </a:r>
            <a:r>
              <a:rPr lang="sr-Latn-RS" dirty="0">
                <a:latin typeface="+mj-lt"/>
                <a:cs typeface="Arial" pitchFamily="34" charset="0"/>
              </a:rPr>
              <a:t>đana promenljiva </a:t>
            </a:r>
          </a:p>
          <a:p>
            <a:pPr lvl="1"/>
            <a:r>
              <a:rPr lang="en-US" dirty="0" err="1">
                <a:latin typeface="+mj-lt"/>
                <a:cs typeface="Arial" pitchFamily="34" charset="0"/>
              </a:rPr>
              <a:t>Procenjeno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vreme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sr-Latn-RS" dirty="0">
                <a:latin typeface="+mj-lt"/>
                <a:cs typeface="Arial" pitchFamily="34" charset="0"/>
              </a:rPr>
              <a:t>čekanja</a:t>
            </a:r>
            <a:endParaRPr lang="en-US" dirty="0">
              <a:latin typeface="+mj-lt"/>
              <a:cs typeface="Arial" pitchFamily="34" charset="0"/>
            </a:endParaRPr>
          </a:p>
          <a:p>
            <a:r>
              <a:rPr lang="en-US" dirty="0" err="1">
                <a:latin typeface="+mj-lt"/>
                <a:cs typeface="Arial" pitchFamily="34" charset="0"/>
              </a:rPr>
              <a:t>Ulazne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promenljive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endParaRPr lang="sr-Latn-RS" dirty="0">
              <a:latin typeface="+mj-lt"/>
              <a:cs typeface="Arial" pitchFamily="34" charset="0"/>
            </a:endParaRP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Broj prihvaćenih zahteva</a:t>
            </a:r>
          </a:p>
          <a:p>
            <a:pPr lvl="2"/>
            <a:r>
              <a:rPr lang="sr-Latn-RS" dirty="0">
                <a:latin typeface="+mj-lt"/>
                <a:cs typeface="Arial" pitchFamily="34" charset="0"/>
              </a:rPr>
              <a:t>Trenutno se opslužuju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Ukupan broj volontera</a:t>
            </a:r>
          </a:p>
          <a:p>
            <a:pPr lvl="2"/>
            <a:r>
              <a:rPr lang="sr-Latn-RS" dirty="0">
                <a:latin typeface="+mj-lt"/>
                <a:cs typeface="Arial" pitchFamily="34" charset="0"/>
              </a:rPr>
              <a:t>Ne uzimaju se u obzir sa crne liste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6EF8166C-2814-4AD0-983C-EF384766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30276"/>
              </p:ext>
            </p:extLst>
          </p:nvPr>
        </p:nvGraphicFramePr>
        <p:xfrm>
          <a:off x="47328" y="5241798"/>
          <a:ext cx="6974433" cy="16162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9707">
                  <a:extLst>
                    <a:ext uri="{9D8B030D-6E8A-4147-A177-3AD203B41FA5}">
                      <a16:colId xmlns:a16="http://schemas.microsoft.com/office/drawing/2014/main" xmlns="" val="3194295182"/>
                    </a:ext>
                  </a:extLst>
                </a:gridCol>
                <a:gridCol w="2678056">
                  <a:extLst>
                    <a:ext uri="{9D8B030D-6E8A-4147-A177-3AD203B41FA5}">
                      <a16:colId xmlns:a16="http://schemas.microsoft.com/office/drawing/2014/main" xmlns="" val="3809252436"/>
                    </a:ext>
                  </a:extLst>
                </a:gridCol>
                <a:gridCol w="1886670">
                  <a:extLst>
                    <a:ext uri="{9D8B030D-6E8A-4147-A177-3AD203B41FA5}">
                      <a16:colId xmlns:a16="http://schemas.microsoft.com/office/drawing/2014/main" xmlns="" val="424312038"/>
                    </a:ext>
                  </a:extLst>
                </a:gridCol>
              </a:tblGrid>
              <a:tr h="7722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</a:rPr>
                        <a:t>Broj prihvaćenih zahteva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[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ceo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broj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]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i="1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</a:rPr>
                        <a:t>Ukupan broj volontera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[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ceo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broj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]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i="1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0" i="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b="0" i="0" dirty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Procenjeno vreme čekanja</a:t>
                      </a:r>
                      <a:endParaRPr lang="en-US" sz="2000" b="0" i="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 b="0" i="0" dirty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0" i="0" dirty="0" err="1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minuti</a:t>
                      </a:r>
                      <a:r>
                        <a:rPr lang="en-US" sz="2000" b="0" i="0" dirty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sr-Latn-RS" sz="2000" b="0" i="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b="0" i="0" dirty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sr-Cyrl-RS" sz="2000" b="0" i="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24006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xmlns="" id="{F8FD0CDC-7862-4FD4-B0E9-B94C45FAAD7E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Primer 1: Predviđanje prosečnog vremena odgovora na zahtev</a:t>
            </a:r>
            <a:endParaRPr lang="en-GB" sz="4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27C408E-15F6-49F0-A823-745CDFC1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206" y="1268760"/>
            <a:ext cx="7244135" cy="383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9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8" y="1362894"/>
            <a:ext cx="9130355" cy="496855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  <a:cs typeface="Arial" pitchFamily="34" charset="0"/>
              </a:rPr>
              <a:t>Predvi</a:t>
            </a:r>
            <a:r>
              <a:rPr lang="sr-Latn-RS" dirty="0">
                <a:latin typeface="+mj-lt"/>
                <a:cs typeface="Arial" pitchFamily="34" charset="0"/>
              </a:rPr>
              <a:t>đana promenljiva </a:t>
            </a:r>
          </a:p>
          <a:p>
            <a:pPr lvl="1"/>
            <a:r>
              <a:rPr lang="en-US" dirty="0" err="1">
                <a:latin typeface="+mj-lt"/>
                <a:cs typeface="Arial" pitchFamily="34" charset="0"/>
              </a:rPr>
              <a:t>Procenjeno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sr-Latn-RS" dirty="0">
                <a:latin typeface="+mj-lt"/>
                <a:cs typeface="Arial" pitchFamily="34" charset="0"/>
              </a:rPr>
              <a:t>opsluživanja zahteva</a:t>
            </a:r>
            <a:endParaRPr lang="en-US" dirty="0">
              <a:latin typeface="+mj-lt"/>
              <a:cs typeface="Arial" pitchFamily="34" charset="0"/>
            </a:endParaRPr>
          </a:p>
          <a:p>
            <a:r>
              <a:rPr lang="en-US" dirty="0" err="1">
                <a:latin typeface="+mj-lt"/>
                <a:cs typeface="Arial" pitchFamily="34" charset="0"/>
              </a:rPr>
              <a:t>Ulazne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promenljive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endParaRPr lang="sr-Latn-RS" dirty="0">
              <a:latin typeface="+mj-lt"/>
              <a:cs typeface="Arial" pitchFamily="34" charset="0"/>
            </a:endParaRP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Dan u nedelji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Sat u toku dana</a:t>
            </a:r>
          </a:p>
          <a:p>
            <a:pPr marL="393192" lvl="1" indent="0">
              <a:buNone/>
            </a:pPr>
            <a:endParaRPr lang="en-U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6EF8166C-2814-4AD0-983C-EF3847665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623761"/>
              </p:ext>
            </p:extLst>
          </p:nvPr>
        </p:nvGraphicFramePr>
        <p:xfrm>
          <a:off x="623392" y="5053158"/>
          <a:ext cx="9649072" cy="1400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xmlns="" val="319429518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xmlns="" val="3809252436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xmlns="" val="424312038"/>
                    </a:ext>
                  </a:extLst>
                </a:gridCol>
              </a:tblGrid>
              <a:tr h="14001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</a:rPr>
                        <a:t>Dan u nedelji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[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ceo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broj</a:t>
                      </a:r>
                      <a:r>
                        <a:rPr lang="sr-Latn-RS" sz="2000" dirty="0">
                          <a:effectLst/>
                          <a:latin typeface="+mj-lt"/>
                        </a:rPr>
                        <a:t>: 1-7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]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i="1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</a:rPr>
                        <a:t>Sat u toku dana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[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ceo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broj</a:t>
                      </a:r>
                      <a:r>
                        <a:rPr lang="sr-Latn-RS" sz="2000" dirty="0">
                          <a:effectLst/>
                          <a:latin typeface="+mj-lt"/>
                        </a:rPr>
                        <a:t>: 1-24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]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i="1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0" i="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b="0" i="0" dirty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Procenjeno vreme opsluživanja zahteva</a:t>
                      </a:r>
                      <a:endParaRPr lang="en-US" sz="2000" b="0" i="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 b="0" i="0" dirty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2000" b="0" i="0" dirty="0" err="1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minuti</a:t>
                      </a:r>
                      <a:r>
                        <a:rPr lang="en-US" sz="2000" b="0" i="0" dirty="0">
                          <a:effectLst/>
                          <a:latin typeface="+mj-lt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lang="sr-Latn-RS" sz="2000" b="0" i="0" dirty="0">
                        <a:effectLst/>
                        <a:latin typeface="+mj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240063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xmlns="" id="{F8FD0CDC-7862-4FD4-B0E9-B94C45FAAD7E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Primer 2: Procena prosečnog vremena ispunjenja zahteva</a:t>
            </a:r>
            <a:endParaRPr lang="en-GB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43D55A-ADC7-4B96-8974-C488D008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1197261"/>
            <a:ext cx="7032104" cy="35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70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3" y="1340768"/>
            <a:ext cx="11871473" cy="2582603"/>
          </a:xfrm>
        </p:spPr>
        <p:txBody>
          <a:bodyPr>
            <a:normAutofit fontScale="85000" lnSpcReduction="20000"/>
          </a:bodyPr>
          <a:lstStyle/>
          <a:p>
            <a:r>
              <a:rPr lang="sr-Latn-RS" sz="2400" dirty="0">
                <a:latin typeface="+mj-lt"/>
                <a:cs typeface="Arial" pitchFamily="34" charset="0"/>
              </a:rPr>
              <a:t>Obavlja se u Data-</a:t>
            </a:r>
            <a:r>
              <a:rPr lang="en-US" sz="2400" dirty="0">
                <a:latin typeface="+mj-lt"/>
                <a:cs typeface="Arial" pitchFamily="34" charset="0"/>
              </a:rPr>
              <a:t>&gt;Columns </a:t>
            </a:r>
            <a:r>
              <a:rPr lang="en-US" sz="2400" dirty="0" err="1">
                <a:latin typeface="+mj-lt"/>
                <a:cs typeface="Arial" pitchFamily="34" charset="0"/>
              </a:rPr>
              <a:t>meniju</a:t>
            </a:r>
            <a:r>
              <a:rPr lang="en-US" sz="2400" dirty="0">
                <a:latin typeface="+mj-lt"/>
                <a:cs typeface="Arial" pitchFamily="34" charset="0"/>
              </a:rPr>
              <a:t> </a:t>
            </a:r>
          </a:p>
          <a:p>
            <a:r>
              <a:rPr lang="en-US" sz="2400" dirty="0" err="1">
                <a:latin typeface="+mj-lt"/>
                <a:cs typeface="Arial" pitchFamily="34" charset="0"/>
              </a:rPr>
              <a:t>Korist</a:t>
            </a:r>
            <a:r>
              <a:rPr lang="sr-Latn-RS" sz="2400" dirty="0">
                <a:latin typeface="+mj-lt"/>
                <a:cs typeface="Arial" pitchFamily="34" charset="0"/>
              </a:rPr>
              <a:t>e</a:t>
            </a:r>
            <a:r>
              <a:rPr lang="en-US" sz="2400" dirty="0">
                <a:latin typeface="+mj-lt"/>
                <a:cs typeface="Arial" pitchFamily="34" charset="0"/>
              </a:rPr>
              <a:t> se za </a:t>
            </a:r>
            <a:r>
              <a:rPr lang="en-US" sz="2400" dirty="0" err="1">
                <a:latin typeface="+mj-lt"/>
                <a:cs typeface="Arial" pitchFamily="34" charset="0"/>
              </a:rPr>
              <a:t>formule</a:t>
            </a:r>
            <a:r>
              <a:rPr lang="sr-Latn-RS" sz="2400" dirty="0">
                <a:latin typeface="+mj-lt"/>
                <a:cs typeface="Arial" pitchFamily="34" charset="0"/>
              </a:rPr>
              <a:t> koje izračunavaju vrednosti na osnovu postojećih kolona</a:t>
            </a:r>
            <a:endParaRPr lang="en-US" sz="2400" dirty="0">
              <a:latin typeface="+mj-lt"/>
              <a:cs typeface="Arial" pitchFamily="34" charset="0"/>
            </a:endParaRP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Numeri</a:t>
            </a:r>
            <a:r>
              <a:rPr lang="sr-Latn-RS" dirty="0">
                <a:latin typeface="+mj-lt"/>
                <a:cs typeface="Arial" pitchFamily="34" charset="0"/>
              </a:rPr>
              <a:t>čke, logičke, string operacije</a:t>
            </a:r>
          </a:p>
          <a:p>
            <a:pPr lvl="1"/>
            <a:r>
              <a:rPr lang="en-US" dirty="0" err="1">
                <a:latin typeface="+mj-lt"/>
                <a:cs typeface="Arial" pitchFamily="34" charset="0"/>
              </a:rPr>
              <a:t>Vrednost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kolone</a:t>
            </a:r>
            <a:r>
              <a:rPr lang="en-US" dirty="0">
                <a:latin typeface="+mj-lt"/>
                <a:cs typeface="Arial" pitchFamily="34" charset="0"/>
              </a:rPr>
              <a:t> se </a:t>
            </a:r>
            <a:r>
              <a:rPr lang="en-US" dirty="0" err="1">
                <a:latin typeface="+mj-lt"/>
                <a:cs typeface="Arial" pitchFamily="34" charset="0"/>
              </a:rPr>
              <a:t>uzime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kao</a:t>
            </a:r>
            <a:r>
              <a:rPr lang="sr-Latn-RS" dirty="0">
                <a:latin typeface="+mj-lt"/>
                <a:cs typeface="Arial" pitchFamily="34" charset="0"/>
              </a:rPr>
              <a:t> </a:t>
            </a:r>
            <a:r>
              <a:rPr lang="en-US" dirty="0">
                <a:latin typeface="+mj-lt"/>
                <a:cs typeface="Arial" pitchFamily="34" charset="0"/>
              </a:rPr>
              <a:t>[</a:t>
            </a:r>
            <a:r>
              <a:rPr lang="en-US" dirty="0" err="1">
                <a:latin typeface="+mj-lt"/>
                <a:cs typeface="Arial" pitchFamily="34" charset="0"/>
              </a:rPr>
              <a:t>ImeKolone</a:t>
            </a:r>
            <a:r>
              <a:rPr lang="en-US" dirty="0">
                <a:latin typeface="+mj-lt"/>
                <a:cs typeface="Arial" pitchFamily="34" charset="0"/>
              </a:rPr>
              <a:t>], primer: [</a:t>
            </a:r>
            <a:r>
              <a:rPr lang="en-US" dirty="0" err="1">
                <a:latin typeface="+mj-lt"/>
                <a:cs typeface="Arial" pitchFamily="34" charset="0"/>
              </a:rPr>
              <a:t>BrojZahteva</a:t>
            </a:r>
            <a:r>
              <a:rPr lang="en-US" dirty="0">
                <a:latin typeface="+mj-lt"/>
                <a:cs typeface="Arial" pitchFamily="34" charset="0"/>
              </a:rPr>
              <a:t>]/[</a:t>
            </a:r>
            <a:r>
              <a:rPr lang="en-US" dirty="0" err="1">
                <a:latin typeface="+mj-lt"/>
                <a:cs typeface="Arial" pitchFamily="34" charset="0"/>
              </a:rPr>
              <a:t>BrojVolontera</a:t>
            </a:r>
            <a:r>
              <a:rPr lang="en-US" dirty="0">
                <a:latin typeface="+mj-lt"/>
                <a:cs typeface="Arial" pitchFamily="34" charset="0"/>
              </a:rPr>
              <a:t>]</a:t>
            </a:r>
          </a:p>
          <a:p>
            <a:r>
              <a:rPr lang="sr-Latn-RS" sz="2400" dirty="0">
                <a:latin typeface="+mj-lt"/>
                <a:cs typeface="Arial" pitchFamily="34" charset="0"/>
              </a:rPr>
              <a:t>Virtuelne kolone za predikcije</a:t>
            </a:r>
            <a:endParaRPr lang="sr-Latn-RS" dirty="0">
              <a:latin typeface="+mj-lt"/>
              <a:cs typeface="Arial" pitchFamily="34" charset="0"/>
            </a:endParaRP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PREDICT(“NazivModela”)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en-US" dirty="0" err="1">
                <a:latin typeface="+mj-lt"/>
                <a:cs typeface="Arial" pitchFamily="34" charset="0"/>
              </a:rPr>
              <a:t>Automatski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dodate</a:t>
            </a:r>
            <a:r>
              <a:rPr lang="en-US" dirty="0">
                <a:latin typeface="+mj-lt"/>
                <a:cs typeface="Arial" pitchFamily="34" charset="0"/>
              </a:rPr>
              <a:t> u </a:t>
            </a:r>
            <a:r>
              <a:rPr lang="en-US" dirty="0" err="1">
                <a:latin typeface="+mj-lt"/>
                <a:cs typeface="Arial" pitchFamily="34" charset="0"/>
              </a:rPr>
              <a:t>trening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tabeli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nakon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treninga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en-US" dirty="0" err="1">
                <a:latin typeface="+mj-lt"/>
                <a:cs typeface="Arial" pitchFamily="34" charset="0"/>
              </a:rPr>
              <a:t>Slaganje</a:t>
            </a:r>
            <a:r>
              <a:rPr lang="en-US" dirty="0">
                <a:latin typeface="+mj-lt"/>
                <a:cs typeface="Arial" pitchFamily="34" charset="0"/>
              </a:rPr>
              <a:t> po </a:t>
            </a:r>
            <a:r>
              <a:rPr lang="en-US" dirty="0" err="1">
                <a:latin typeface="+mj-lt"/>
                <a:cs typeface="Arial" pitchFamily="34" charset="0"/>
              </a:rPr>
              <a:t>imenu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kolona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nezavisnih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promenljivih</a:t>
            </a:r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C092A27-75C9-46FD-BFC9-106C1BBEA5E7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Dodavanje virtuelnih kolona</a:t>
            </a:r>
            <a:endParaRPr lang="en-GB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52555CC-34F9-484D-B70E-3C4562825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22" y="3810190"/>
            <a:ext cx="4466481" cy="3063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F66886F-B938-4AD6-B50F-F324B5DD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9" y="3923371"/>
            <a:ext cx="6473751" cy="280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07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2" y="1340768"/>
            <a:ext cx="7478984" cy="258260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j-lt"/>
                <a:cs typeface="Arial" pitchFamily="34" charset="0"/>
              </a:rPr>
              <a:t>Ru</a:t>
            </a:r>
            <a:r>
              <a:rPr lang="sr-Latn-RS" sz="1800" dirty="0">
                <a:latin typeface="+mj-lt"/>
                <a:cs typeface="Arial" pitchFamily="34" charset="0"/>
              </a:rPr>
              <a:t>čno dodavanje korisnika </a:t>
            </a:r>
            <a:r>
              <a:rPr lang="en-US" sz="1800" dirty="0" err="1">
                <a:latin typeface="+mj-lt"/>
                <a:cs typeface="Arial" pitchFamily="34" charset="0"/>
              </a:rPr>
              <a:t>preko</a:t>
            </a:r>
            <a:r>
              <a:rPr lang="en-US" sz="1800" dirty="0">
                <a:latin typeface="+mj-lt"/>
                <a:cs typeface="Arial" pitchFamily="34" charset="0"/>
              </a:rPr>
              <a:t> email </a:t>
            </a:r>
            <a:r>
              <a:rPr lang="en-US" sz="1800" dirty="0" err="1">
                <a:latin typeface="+mj-lt"/>
                <a:cs typeface="Arial" pitchFamily="34" charset="0"/>
              </a:rPr>
              <a:t>adresa</a:t>
            </a:r>
            <a:endParaRPr lang="sr-Latn-RS" sz="1800" dirty="0">
              <a:latin typeface="+mj-lt"/>
              <a:cs typeface="Arial" pitchFamily="34" charset="0"/>
            </a:endParaRPr>
          </a:p>
          <a:p>
            <a:pPr lvl="1"/>
            <a:r>
              <a:rPr lang="sr-Latn-RS" sz="1800" dirty="0">
                <a:latin typeface="+mj-lt"/>
                <a:cs typeface="Arial" pitchFamily="34" charset="0"/>
              </a:rPr>
              <a:t>Mail sa linkom za pristup aplikaciji</a:t>
            </a:r>
            <a:endParaRPr lang="en-US" sz="1800" dirty="0">
              <a:latin typeface="+mj-lt"/>
              <a:cs typeface="Arial" pitchFamily="34" charset="0"/>
            </a:endParaRPr>
          </a:p>
          <a:p>
            <a:r>
              <a:rPr lang="en-US" sz="1800" dirty="0" err="1">
                <a:latin typeface="+mj-lt"/>
                <a:cs typeface="Arial" pitchFamily="34" charset="0"/>
              </a:rPr>
              <a:t>Ograni</a:t>
            </a:r>
            <a:r>
              <a:rPr lang="sr-Latn-RS" sz="1800" dirty="0">
                <a:latin typeface="+mj-lt"/>
                <a:cs typeface="Arial" pitchFamily="34" charset="0"/>
              </a:rPr>
              <a:t>čenje u besplatnoj verziji</a:t>
            </a:r>
          </a:p>
          <a:p>
            <a:pPr lvl="1"/>
            <a:r>
              <a:rPr lang="sr-Latn-RS" sz="1800" dirty="0">
                <a:latin typeface="+mj-lt"/>
                <a:cs typeface="Arial" pitchFamily="34" charset="0"/>
              </a:rPr>
              <a:t>Ne sme se prekoračiti više od 10 korisnika u poslednjih 30 dana</a:t>
            </a:r>
            <a:endParaRPr lang="en-US" sz="1800" dirty="0">
              <a:latin typeface="+mj-lt"/>
              <a:cs typeface="Arial" pitchFamily="34" charset="0"/>
            </a:endParaRPr>
          </a:p>
          <a:p>
            <a:r>
              <a:rPr lang="sr-Latn-RS" sz="1800" dirty="0">
                <a:latin typeface="+mj-lt"/>
                <a:cs typeface="Arial" pitchFamily="34" charset="0"/>
              </a:rPr>
              <a:t>Korisnici o</a:t>
            </a:r>
            <a:r>
              <a:rPr lang="en-US" sz="1800" dirty="0" err="1">
                <a:latin typeface="+mj-lt"/>
                <a:cs typeface="Arial" pitchFamily="34" charset="0"/>
              </a:rPr>
              <a:t>pciono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mogu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biti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dodati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kao</a:t>
            </a:r>
            <a:r>
              <a:rPr lang="en-US" sz="1800" dirty="0">
                <a:latin typeface="+mj-lt"/>
                <a:cs typeface="Arial" pitchFamily="34" charset="0"/>
              </a:rPr>
              <a:t> ko-</a:t>
            </a:r>
            <a:r>
              <a:rPr lang="en-US" sz="1800" dirty="0" err="1">
                <a:latin typeface="+mj-lt"/>
                <a:cs typeface="Arial" pitchFamily="34" charset="0"/>
              </a:rPr>
              <a:t>autori</a:t>
            </a:r>
            <a:endParaRPr lang="en-US" sz="1800" dirty="0">
              <a:latin typeface="+mj-lt"/>
              <a:cs typeface="Arial" pitchFamily="34" charset="0"/>
            </a:endParaRPr>
          </a:p>
          <a:p>
            <a:pPr lvl="1"/>
            <a:r>
              <a:rPr lang="sr-Latn-RS" sz="1800" dirty="0">
                <a:latin typeface="+mj-lt"/>
                <a:cs typeface="Arial" pitchFamily="34" charset="0"/>
              </a:rPr>
              <a:t>Dobijaju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pristup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projektu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na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AppSheet</a:t>
            </a:r>
            <a:r>
              <a:rPr lang="en-US" sz="1800" dirty="0">
                <a:latin typeface="+mj-lt"/>
                <a:cs typeface="Arial" pitchFamily="34" charset="0"/>
              </a:rPr>
              <a:t> </a:t>
            </a:r>
            <a:r>
              <a:rPr lang="en-US" sz="1800" dirty="0" err="1">
                <a:latin typeface="+mj-lt"/>
                <a:cs typeface="Arial" pitchFamily="34" charset="0"/>
              </a:rPr>
              <a:t>platformi</a:t>
            </a:r>
            <a:r>
              <a:rPr lang="sr-Latn-RS" sz="1800" dirty="0">
                <a:latin typeface="+mj-lt"/>
                <a:cs typeface="Arial" pitchFamily="34" charset="0"/>
              </a:rPr>
              <a:t> preko linka</a:t>
            </a:r>
          </a:p>
          <a:p>
            <a:pPr marL="0" indent="0">
              <a:buNone/>
            </a:pP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C092A27-75C9-46FD-BFC9-106C1BBEA5E7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Users – Lista </a:t>
            </a:r>
            <a:r>
              <a:rPr lang="en-US" sz="4800" dirty="0" err="1"/>
              <a:t>korisnika</a:t>
            </a:r>
            <a:endParaRPr lang="en-GB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29CA95-F9DE-4936-AAE1-3112F3F4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68" y="3434789"/>
            <a:ext cx="3926504" cy="3194653"/>
          </a:xfrm>
          <a:prstGeom prst="rect">
            <a:avLst/>
          </a:prstGeom>
        </p:spPr>
      </p:pic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xmlns="" id="{40031729-9F27-44BF-B426-44D35F9458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2660788"/>
            <a:ext cx="1937175" cy="4197212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0D025BDA-D633-4089-825C-65140F8387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772" y="2730582"/>
            <a:ext cx="1904962" cy="4127418"/>
          </a:xfrm>
          <a:prstGeom prst="rect">
            <a:avLst/>
          </a:prstGeom>
        </p:spPr>
      </p:pic>
      <p:pic>
        <p:nvPicPr>
          <p:cNvPr id="19" name="Picture 18" descr="Website, calendar&#10;&#10;Description automatically generated">
            <a:extLst>
              <a:ext uri="{FF2B5EF4-FFF2-40B4-BE49-F238E27FC236}">
                <a16:creationId xmlns:a16="http://schemas.microsoft.com/office/drawing/2014/main" xmlns="" id="{94C89E89-EB6A-4C10-B79A-774C9ACD7A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947" y="2730582"/>
            <a:ext cx="1917749" cy="415512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06BD101A-4FB4-426D-90EB-C5FE23D190C8}"/>
              </a:ext>
            </a:extLst>
          </p:cNvPr>
          <p:cNvSpPr/>
          <p:nvPr/>
        </p:nvSpPr>
        <p:spPr>
          <a:xfrm>
            <a:off x="5735960" y="4869160"/>
            <a:ext cx="615859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1657EAB4-3982-4B3D-BC24-2A105A823C07}"/>
              </a:ext>
            </a:extLst>
          </p:cNvPr>
          <p:cNvSpPr/>
          <p:nvPr/>
        </p:nvSpPr>
        <p:spPr>
          <a:xfrm>
            <a:off x="8104029" y="4808144"/>
            <a:ext cx="615859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xmlns="" id="{49868D77-21EC-491D-BFE5-9E4729D59623}"/>
              </a:ext>
            </a:extLst>
          </p:cNvPr>
          <p:cNvSpPr/>
          <p:nvPr/>
        </p:nvSpPr>
        <p:spPr>
          <a:xfrm>
            <a:off x="10011409" y="4869160"/>
            <a:ext cx="615859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croll: Vertical 22">
            <a:extLst>
              <a:ext uri="{FF2B5EF4-FFF2-40B4-BE49-F238E27FC236}">
                <a16:creationId xmlns:a16="http://schemas.microsoft.com/office/drawing/2014/main" xmlns="" id="{BF89793A-9207-4E83-ABA1-22DDF29070CE}"/>
              </a:ext>
            </a:extLst>
          </p:cNvPr>
          <p:cNvSpPr/>
          <p:nvPr/>
        </p:nvSpPr>
        <p:spPr>
          <a:xfrm>
            <a:off x="5567015" y="4005064"/>
            <a:ext cx="752591" cy="576064"/>
          </a:xfrm>
          <a:prstGeom prst="vertic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312701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3" y="1340768"/>
            <a:ext cx="12159505" cy="5616624"/>
          </a:xfrm>
        </p:spPr>
        <p:txBody>
          <a:bodyPr>
            <a:normAutofit lnSpcReduction="10000"/>
          </a:bodyPr>
          <a:lstStyle/>
          <a:p>
            <a:r>
              <a:rPr lang="sr-Latn-RS" sz="2400" dirty="0">
                <a:latin typeface="+mj-lt"/>
                <a:cs typeface="Arial" pitchFamily="34" charset="0"/>
              </a:rPr>
              <a:t>Korisnici već moraju biti dodati u listu</a:t>
            </a:r>
          </a:p>
          <a:p>
            <a:r>
              <a:rPr lang="en-US" sz="2400" dirty="0">
                <a:latin typeface="+mj-lt"/>
                <a:cs typeface="Arial" pitchFamily="34" charset="0"/>
              </a:rPr>
              <a:t>Link za </a:t>
            </a:r>
            <a:r>
              <a:rPr lang="en-US" sz="2400" dirty="0" err="1">
                <a:latin typeface="+mj-lt"/>
                <a:cs typeface="Arial" pitchFamily="34" charset="0"/>
              </a:rPr>
              <a:t>pristup</a:t>
            </a:r>
            <a:r>
              <a:rPr lang="en-US" sz="2400" dirty="0">
                <a:latin typeface="+mj-lt"/>
                <a:cs typeface="Arial" pitchFamily="34" charset="0"/>
              </a:rPr>
              <a:t> web </a:t>
            </a:r>
            <a:r>
              <a:rPr lang="en-US" sz="2400" dirty="0" err="1">
                <a:latin typeface="+mj-lt"/>
                <a:cs typeface="Arial" pitchFamily="34" charset="0"/>
              </a:rPr>
              <a:t>aplikaciji</a:t>
            </a:r>
            <a:endParaRPr lang="sr-Latn-RS" sz="2400" dirty="0">
              <a:latin typeface="+mj-lt"/>
              <a:cs typeface="Arial" pitchFamily="34" charset="0"/>
            </a:endParaRP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Zahteva login na Google nalog</a:t>
            </a:r>
            <a:endParaRPr lang="en-US" sz="2200" dirty="0">
              <a:latin typeface="+mj-lt"/>
              <a:cs typeface="Arial" pitchFamily="34" charset="0"/>
            </a:endParaRP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Volonter</a:t>
            </a:r>
          </a:p>
          <a:p>
            <a:pPr lvl="2"/>
            <a:r>
              <a:rPr lang="sr-Latn-RS" sz="1900" dirty="0">
                <a:latin typeface="+mj-lt"/>
                <a:cs typeface="Arial" pitchFamily="34" charset="0"/>
                <a:hlinkClick r:id="rId2"/>
              </a:rPr>
              <a:t>https://www.appsheet.com/start/22b0c12b-03a5-4266-a65a-d2190a3ec69b</a:t>
            </a:r>
            <a:r>
              <a:rPr lang="en-US" sz="1900" dirty="0">
                <a:latin typeface="+mj-lt"/>
                <a:cs typeface="Arial" pitchFamily="34" charset="0"/>
              </a:rPr>
              <a:t> </a:t>
            </a:r>
            <a:endParaRPr lang="sr-Latn-RS" sz="1900" dirty="0">
              <a:latin typeface="+mj-lt"/>
              <a:cs typeface="Arial" pitchFamily="34" charset="0"/>
            </a:endParaRPr>
          </a:p>
          <a:p>
            <a:pPr lvl="1"/>
            <a:r>
              <a:rPr lang="en-US" sz="2200" dirty="0" err="1">
                <a:latin typeface="+mj-lt"/>
                <a:cs typeface="Arial" pitchFamily="34" charset="0"/>
              </a:rPr>
              <a:t>Potra</a:t>
            </a:r>
            <a:r>
              <a:rPr lang="sr-Latn-RS" sz="2200" dirty="0">
                <a:latin typeface="+mj-lt"/>
                <a:cs typeface="Arial" pitchFamily="34" charset="0"/>
              </a:rPr>
              <a:t>žilac pomoći</a:t>
            </a:r>
            <a:endParaRPr lang="en-US" sz="2200" dirty="0">
              <a:latin typeface="+mj-lt"/>
              <a:cs typeface="Arial" pitchFamily="34" charset="0"/>
            </a:endParaRPr>
          </a:p>
          <a:p>
            <a:pPr lvl="2"/>
            <a:r>
              <a:rPr lang="sr-Latn-RS" sz="1900" dirty="0">
                <a:latin typeface="+mj-lt"/>
                <a:cs typeface="Arial" pitchFamily="34" charset="0"/>
                <a:hlinkClick r:id="rId3"/>
              </a:rPr>
              <a:t>https://www.appsheet.com/start/921efa4e-ad8a-4c24-a0e1-71e2baea8c69</a:t>
            </a:r>
            <a:r>
              <a:rPr lang="sr-Latn-RS" sz="1900" dirty="0">
                <a:latin typeface="+mj-lt"/>
                <a:cs typeface="Arial" pitchFamily="34" charset="0"/>
              </a:rPr>
              <a:t> </a:t>
            </a:r>
            <a:endParaRPr lang="en-US" sz="1900" dirty="0">
              <a:latin typeface="+mj-lt"/>
              <a:cs typeface="Arial" pitchFamily="34" charset="0"/>
            </a:endParaRPr>
          </a:p>
          <a:p>
            <a:r>
              <a:rPr lang="en-US" sz="2400" dirty="0">
                <a:latin typeface="+mj-lt"/>
                <a:cs typeface="Arial" pitchFamily="34" charset="0"/>
              </a:rPr>
              <a:t>Link za </a:t>
            </a:r>
            <a:r>
              <a:rPr lang="en-US" sz="2400" dirty="0" err="1">
                <a:latin typeface="+mj-lt"/>
                <a:cs typeface="Arial" pitchFamily="34" charset="0"/>
              </a:rPr>
              <a:t>instalaciju</a:t>
            </a:r>
            <a:r>
              <a:rPr lang="en-US" sz="2400" dirty="0">
                <a:latin typeface="+mj-lt"/>
                <a:cs typeface="Arial" pitchFamily="34" charset="0"/>
              </a:rPr>
              <a:t> </a:t>
            </a:r>
            <a:r>
              <a:rPr lang="en-US" sz="2400" dirty="0" err="1">
                <a:latin typeface="+mj-lt"/>
                <a:cs typeface="Arial" pitchFamily="34" charset="0"/>
              </a:rPr>
              <a:t>na</a:t>
            </a:r>
            <a:r>
              <a:rPr lang="en-US" sz="2400" dirty="0">
                <a:latin typeface="+mj-lt"/>
                <a:cs typeface="Arial" pitchFamily="34" charset="0"/>
              </a:rPr>
              <a:t> </a:t>
            </a:r>
            <a:r>
              <a:rPr lang="en-US" sz="2400" dirty="0" err="1">
                <a:latin typeface="+mj-lt"/>
                <a:cs typeface="Arial" pitchFamily="34" charset="0"/>
              </a:rPr>
              <a:t>mobilnom</a:t>
            </a:r>
            <a:r>
              <a:rPr lang="en-US" sz="2400" dirty="0">
                <a:latin typeface="+mj-lt"/>
                <a:cs typeface="Arial" pitchFamily="34" charset="0"/>
              </a:rPr>
              <a:t> </a:t>
            </a:r>
            <a:r>
              <a:rPr lang="en-US" sz="2400" dirty="0" err="1">
                <a:latin typeface="+mj-lt"/>
                <a:cs typeface="Arial" pitchFamily="34" charset="0"/>
              </a:rPr>
              <a:t>ure</a:t>
            </a:r>
            <a:r>
              <a:rPr lang="sr-Latn-RS" sz="2400" dirty="0">
                <a:latin typeface="+mj-lt"/>
                <a:cs typeface="Arial" pitchFamily="34" charset="0"/>
              </a:rPr>
              <a:t>đaju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Neophodan AppSheet klijent + Google nalog</a:t>
            </a:r>
            <a:endParaRPr lang="en-US" sz="2200" dirty="0">
              <a:latin typeface="+mj-lt"/>
              <a:cs typeface="Arial" pitchFamily="34" charset="0"/>
            </a:endParaRPr>
          </a:p>
          <a:p>
            <a:pPr lvl="1"/>
            <a:r>
              <a:rPr lang="en-US" sz="2200" dirty="0" err="1">
                <a:latin typeface="+mj-lt"/>
                <a:cs typeface="Arial" pitchFamily="34" charset="0"/>
              </a:rPr>
              <a:t>Ikonica</a:t>
            </a:r>
            <a:r>
              <a:rPr lang="en-US" sz="2200" dirty="0">
                <a:latin typeface="+mj-lt"/>
                <a:cs typeface="Arial" pitchFamily="34" charset="0"/>
              </a:rPr>
              <a:t> u </a:t>
            </a:r>
            <a:r>
              <a:rPr lang="en-US" sz="2200" dirty="0" err="1">
                <a:latin typeface="+mj-lt"/>
                <a:cs typeface="Arial" pitchFamily="34" charset="0"/>
              </a:rPr>
              <a:t>meniju</a:t>
            </a:r>
            <a:endParaRPr lang="en-US" sz="2200" dirty="0">
              <a:latin typeface="+mj-lt"/>
              <a:cs typeface="Arial" pitchFamily="34" charset="0"/>
            </a:endParaRPr>
          </a:p>
          <a:p>
            <a:pPr lvl="1"/>
            <a:r>
              <a:rPr lang="en-US" sz="2200" dirty="0" err="1">
                <a:latin typeface="+mj-lt"/>
                <a:cs typeface="Arial" pitchFamily="34" charset="0"/>
              </a:rPr>
              <a:t>Prednost</a:t>
            </a:r>
            <a:r>
              <a:rPr lang="en-US" sz="2200" dirty="0">
                <a:latin typeface="+mj-lt"/>
                <a:cs typeface="Arial" pitchFamily="34" charset="0"/>
              </a:rPr>
              <a:t>: </a:t>
            </a:r>
            <a:r>
              <a:rPr lang="en-US" sz="2200" dirty="0" err="1">
                <a:latin typeface="+mj-lt"/>
                <a:cs typeface="Arial" pitchFamily="34" charset="0"/>
              </a:rPr>
              <a:t>mogu</a:t>
            </a:r>
            <a:r>
              <a:rPr lang="sr-Latn-RS" sz="2200" dirty="0">
                <a:latin typeface="+mj-lt"/>
                <a:cs typeface="Arial" pitchFamily="34" charset="0"/>
              </a:rPr>
              <a:t>ćnost keširanja i offline pristupa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Volonter </a:t>
            </a:r>
          </a:p>
          <a:p>
            <a:pPr lvl="2"/>
            <a:r>
              <a:rPr lang="sr-Latn-RS" sz="1900" dirty="0">
                <a:latin typeface="+mj-lt"/>
                <a:cs typeface="Arial" pitchFamily="34" charset="0"/>
                <a:hlinkClick r:id="rId4"/>
              </a:rPr>
              <a:t>https://www.appsheet.com/newshortcut/22b0c12b-03a5-4266-a65a-d2190a3ec69b</a:t>
            </a:r>
            <a:r>
              <a:rPr lang="en-US" sz="1900" dirty="0">
                <a:latin typeface="+mj-lt"/>
                <a:cs typeface="Arial" pitchFamily="34" charset="0"/>
              </a:rPr>
              <a:t> </a:t>
            </a:r>
            <a:endParaRPr lang="sr-Latn-RS" sz="1900" dirty="0">
              <a:latin typeface="+mj-lt"/>
              <a:cs typeface="Arial" pitchFamily="34" charset="0"/>
            </a:endParaRP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Potražilac pomoći</a:t>
            </a:r>
            <a:endParaRPr lang="en-US" sz="2200" dirty="0">
              <a:latin typeface="+mj-lt"/>
              <a:cs typeface="Arial" pitchFamily="34" charset="0"/>
              <a:hlinkClick r:id="rId5"/>
            </a:endParaRPr>
          </a:p>
          <a:p>
            <a:pPr lvl="2"/>
            <a:r>
              <a:rPr lang="sr-Latn-RS" sz="1900" dirty="0">
                <a:latin typeface="+mj-lt"/>
                <a:cs typeface="Arial" pitchFamily="34" charset="0"/>
                <a:hlinkClick r:id="rId5"/>
              </a:rPr>
              <a:t>https://www.appsheet.com/newshortcut/921efa4e-ad8a-4c24-a0e1-71e2baea8c69</a:t>
            </a:r>
            <a:r>
              <a:rPr lang="sr-Latn-RS" sz="1900" dirty="0">
                <a:latin typeface="+mj-lt"/>
                <a:cs typeface="Arial" pitchFamily="34" charset="0"/>
              </a:rPr>
              <a:t> </a:t>
            </a:r>
          </a:p>
          <a:p>
            <a:pPr marL="393192" lvl="1" indent="0">
              <a:buNone/>
            </a:pPr>
            <a:endParaRPr lang="sr-Latn-RS" sz="28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C092A27-75C9-46FD-BFC9-106C1BBEA5E7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Users – </a:t>
            </a:r>
            <a:r>
              <a:rPr lang="en-US" sz="4800" dirty="0" err="1"/>
              <a:t>Linkovi</a:t>
            </a:r>
            <a:r>
              <a:rPr lang="en-US" sz="4800" dirty="0"/>
              <a:t> za </a:t>
            </a:r>
            <a:r>
              <a:rPr lang="en-US" sz="4800" dirty="0" err="1"/>
              <a:t>pristup</a:t>
            </a:r>
            <a:endParaRPr lang="en-GB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DA5A50-4837-47EB-9990-DE1A89457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096" y="1340768"/>
            <a:ext cx="5040560" cy="15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352" y="1556792"/>
            <a:ext cx="11809312" cy="496855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  <a:cs typeface="Arial" pitchFamily="34" charset="0"/>
              </a:rPr>
              <a:t>Mobilne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aplikacije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kao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neizostavan</a:t>
            </a:r>
            <a:r>
              <a:rPr lang="en-US" dirty="0">
                <a:latin typeface="+mj-lt"/>
                <a:cs typeface="Arial" pitchFamily="34" charset="0"/>
              </a:rPr>
              <a:t> deo </a:t>
            </a:r>
            <a:r>
              <a:rPr lang="en-US" dirty="0" err="1">
                <a:latin typeface="+mj-lt"/>
                <a:cs typeface="Arial" pitchFamily="34" charset="0"/>
              </a:rPr>
              <a:t>na</a:t>
            </a:r>
            <a:r>
              <a:rPr lang="sr-Latn-RS" dirty="0">
                <a:latin typeface="+mj-lt"/>
                <a:cs typeface="Arial" pitchFamily="34" charset="0"/>
              </a:rPr>
              <a:t>še današnjice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Podacima-vođene mobilne aplikacije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gradski prevoz, planeri, kalendari, katalozi, fitness aplikacije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olakšavaju svakodnevni život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Organizacijama je u interesu lakše i brže dostavljanje mobilnih aplikacija bez obzira na operativni sistem i model uređaja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vremenski zahtevno i skupo razvijanje posebnih aplikacija za različite platforme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trend poslednjih godina – multiplatformske mobilne aplikacije, ali razvoj i dalje potrebne solidne programerske veštine</a:t>
            </a: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F58A42-A3C0-4346-A04F-E51DCBF27A4A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Uvod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8299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3" y="1340768"/>
            <a:ext cx="12159505" cy="5616624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+mj-lt"/>
                <a:cs typeface="Arial" pitchFamily="34" charset="0"/>
              </a:rPr>
              <a:t>Svim</a:t>
            </a:r>
            <a:r>
              <a:rPr lang="en-US" sz="2400" dirty="0">
                <a:latin typeface="+mj-lt"/>
                <a:cs typeface="Arial" pitchFamily="34" charset="0"/>
              </a:rPr>
              <a:t> </a:t>
            </a:r>
            <a:r>
              <a:rPr lang="en-US" sz="2400" dirty="0" err="1">
                <a:latin typeface="+mj-lt"/>
                <a:cs typeface="Arial" pitchFamily="34" charset="0"/>
              </a:rPr>
              <a:t>korisnicima</a:t>
            </a:r>
            <a:r>
              <a:rPr lang="en-US" sz="2400" dirty="0">
                <a:latin typeface="+mj-lt"/>
                <a:cs typeface="Arial" pitchFamily="34" charset="0"/>
              </a:rPr>
              <a:t> </a:t>
            </a:r>
            <a:r>
              <a:rPr lang="en-US" sz="2400" dirty="0" err="1">
                <a:latin typeface="+mj-lt"/>
                <a:cs typeface="Arial" pitchFamily="34" charset="0"/>
              </a:rPr>
              <a:t>aplikacije</a:t>
            </a:r>
            <a:r>
              <a:rPr lang="en-US" sz="2400" dirty="0">
                <a:latin typeface="+mj-lt"/>
                <a:cs typeface="Arial" pitchFamily="34" charset="0"/>
              </a:rPr>
              <a:t> se </a:t>
            </a:r>
            <a:r>
              <a:rPr lang="sr-Latn-RS" sz="2400" dirty="0">
                <a:latin typeface="+mj-lt"/>
                <a:cs typeface="Arial" pitchFamily="34" charset="0"/>
              </a:rPr>
              <a:t>šalje notifikacija sa zadatim tekstom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Neophodno je da imaju instaliran AppSheet klijent</a:t>
            </a: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C092A27-75C9-46FD-BFC9-106C1BBEA5E7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Users – Broadcast notifications</a:t>
            </a:r>
            <a:endParaRPr lang="en-GB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D0C75F-6A2D-422E-8EFD-510A4D0E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4" y="2245866"/>
            <a:ext cx="5775374" cy="3271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5FEA8A0-EED7-4C5E-B2E1-DEFDA442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217861"/>
            <a:ext cx="2763139" cy="377629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C257CC58-6D60-4D6B-B892-AD5A34A207AD}"/>
              </a:ext>
            </a:extLst>
          </p:cNvPr>
          <p:cNvSpPr/>
          <p:nvPr/>
        </p:nvSpPr>
        <p:spPr>
          <a:xfrm>
            <a:off x="5847210" y="4293096"/>
            <a:ext cx="615859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92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3" y="1340768"/>
            <a:ext cx="12159505" cy="5616624"/>
          </a:xfrm>
        </p:spPr>
        <p:txBody>
          <a:bodyPr>
            <a:normAutofit/>
          </a:bodyPr>
          <a:lstStyle/>
          <a:p>
            <a:r>
              <a:rPr lang="sr-Latn-RS" sz="2400" dirty="0">
                <a:latin typeface="+mj-lt"/>
                <a:cs typeface="Arial" pitchFamily="34" charset="0"/>
              </a:rPr>
              <a:t>Generisanje preporučenog pretplatničkog plana za komercijalnu verziju aplikacije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Razmatraju se u obzir korišćene funckionalnosti</a:t>
            </a:r>
            <a:endParaRPr lang="en-US" sz="2200" dirty="0">
              <a:latin typeface="+mj-lt"/>
              <a:cs typeface="Arial" pitchFamily="34" charset="0"/>
            </a:endParaRPr>
          </a:p>
          <a:p>
            <a:r>
              <a:rPr lang="sr-Latn-RS" sz="2400" dirty="0">
                <a:latin typeface="+mj-lt"/>
                <a:cs typeface="Arial" pitchFamily="34" charset="0"/>
              </a:rPr>
              <a:t>Timski rad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Da li je javno dostupna na sajtu AppSheet kao template 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Ponuditi aplikaciju, ali bez detalja implementacije</a:t>
            </a:r>
          </a:p>
          <a:p>
            <a:r>
              <a:rPr lang="sr-Latn-RS" sz="2400" dirty="0">
                <a:latin typeface="+mj-lt"/>
                <a:cs typeface="Arial" pitchFamily="34" charset="0"/>
              </a:rPr>
              <a:t>Preneti vlasništvo nad projektom nekom drugom korisniku</a:t>
            </a:r>
          </a:p>
          <a:p>
            <a:r>
              <a:rPr lang="sr-Latn-RS" sz="2400" dirty="0">
                <a:latin typeface="+mj-lt"/>
                <a:cs typeface="Arial" pitchFamily="34" charset="0"/>
              </a:rPr>
              <a:t>Napraviti kopiju projekta</a:t>
            </a:r>
          </a:p>
          <a:p>
            <a:r>
              <a:rPr lang="sr-Latn-RS" sz="2400" dirty="0">
                <a:latin typeface="+mj-lt"/>
                <a:cs typeface="Arial" pitchFamily="34" charset="0"/>
              </a:rPr>
              <a:t>Obrisati projekat</a:t>
            </a: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sr-Latn-RS" sz="24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C092A27-75C9-46FD-BFC9-106C1BBEA5E7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Man</a:t>
            </a:r>
            <a:r>
              <a:rPr lang="sr-Latn-RS" sz="4800" dirty="0"/>
              <a:t>age</a:t>
            </a:r>
            <a:r>
              <a:rPr lang="en-US" sz="4800" dirty="0"/>
              <a:t> – </a:t>
            </a:r>
            <a:r>
              <a:rPr lang="sr-Latn-RS" sz="4800" dirty="0"/>
              <a:t>Author</a:t>
            </a:r>
            <a:endParaRPr lang="en-GB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E47199-DC21-42DB-A82F-E01C9C3F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55311"/>
            <a:ext cx="5923582" cy="282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8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3" y="1340768"/>
            <a:ext cx="12159505" cy="5616624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+mj-lt"/>
                <a:cs typeface="Arial" pitchFamily="34" charset="0"/>
              </a:rPr>
              <a:t>Pregeled</a:t>
            </a:r>
            <a:r>
              <a:rPr lang="en-US" sz="2400" dirty="0">
                <a:latin typeface="+mj-lt"/>
                <a:cs typeface="Arial" pitchFamily="34" charset="0"/>
              </a:rPr>
              <a:t> </a:t>
            </a:r>
            <a:r>
              <a:rPr lang="en-US" sz="2400" dirty="0" err="1">
                <a:latin typeface="+mj-lt"/>
                <a:cs typeface="Arial" pitchFamily="34" charset="0"/>
              </a:rPr>
              <a:t>istorije</a:t>
            </a:r>
            <a:r>
              <a:rPr lang="en-US" sz="2400" dirty="0">
                <a:latin typeface="+mj-lt"/>
                <a:cs typeface="Arial" pitchFamily="34" charset="0"/>
              </a:rPr>
              <a:t> </a:t>
            </a:r>
            <a:r>
              <a:rPr lang="en-US" sz="2400" dirty="0" err="1">
                <a:latin typeface="+mj-lt"/>
                <a:cs typeface="Arial" pitchFamily="34" charset="0"/>
              </a:rPr>
              <a:t>verzija</a:t>
            </a:r>
            <a:endParaRPr lang="en-US" sz="2400" dirty="0">
              <a:latin typeface="+mj-lt"/>
              <a:cs typeface="Arial" pitchFamily="34" charset="0"/>
            </a:endParaRPr>
          </a:p>
          <a:p>
            <a:r>
              <a:rPr lang="sr-Latn-RS" sz="2400" dirty="0">
                <a:latin typeface="+mj-lt"/>
                <a:cs typeface="Arial" pitchFamily="34" charset="0"/>
              </a:rPr>
              <a:t>Specificiranje stabilne verzije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Podrazumevano, korisnici vide zadnju verziju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Specificiranjem stabilne verzije korisnici vide odabranu verziju</a:t>
            </a:r>
          </a:p>
          <a:p>
            <a:r>
              <a:rPr lang="en-US" sz="2400" dirty="0" err="1">
                <a:latin typeface="+mj-lt"/>
                <a:cs typeface="Arial" pitchFamily="34" charset="0"/>
              </a:rPr>
              <a:t>Mogu</a:t>
            </a:r>
            <a:r>
              <a:rPr lang="sr-Latn-RS" sz="2400" dirty="0">
                <a:latin typeface="+mj-lt"/>
                <a:cs typeface="Arial" pitchFamily="34" charset="0"/>
              </a:rPr>
              <a:t>će je vratiti se na neku od backup-ovanih verzija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Nakon svakog pritiska na SAVE se čuva nova verzija</a:t>
            </a: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C092A27-75C9-46FD-BFC9-106C1BBEA5E7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Manage – Versions</a:t>
            </a:r>
            <a:endParaRPr lang="en-GB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85F0B3-65F1-4C05-9957-5D161615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12" y="3598470"/>
            <a:ext cx="5472322" cy="32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02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4833" y="1340768"/>
            <a:ext cx="7550993" cy="5616624"/>
          </a:xfrm>
        </p:spPr>
        <p:txBody>
          <a:bodyPr>
            <a:normAutofit/>
          </a:bodyPr>
          <a:lstStyle/>
          <a:p>
            <a:r>
              <a:rPr lang="sr-Latn-RS" sz="2400" dirty="0">
                <a:latin typeface="+mj-lt"/>
                <a:cs typeface="Arial" pitchFamily="34" charset="0"/>
              </a:rPr>
              <a:t>Provera validnosti projekta pre stavljanja u rad (komercijalno)</a:t>
            </a:r>
          </a:p>
          <a:p>
            <a:r>
              <a:rPr lang="sr-Latn-RS" sz="2400" dirty="0">
                <a:latin typeface="+mj-lt"/>
                <a:cs typeface="Arial" pitchFamily="34" charset="0"/>
              </a:rPr>
              <a:t>Kreiranje tradicionalne Google Play ili App Store aplikacije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Traži PRO licencu, cena zavisno od broja korisnika koji se očekuju </a:t>
            </a:r>
            <a:endParaRPr lang="en-US" sz="2200" dirty="0">
              <a:latin typeface="+mj-lt"/>
              <a:cs typeface="Arial" pitchFamily="34" charset="0"/>
            </a:endParaRPr>
          </a:p>
          <a:p>
            <a:r>
              <a:rPr lang="sr-Latn-RS" sz="2400" dirty="0">
                <a:latin typeface="+mj-lt"/>
                <a:cs typeface="Arial" pitchFamily="34" charset="0"/>
              </a:rPr>
              <a:t>Servis za automatsko testiranje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Još uvek nije dostupna funkcionalnost (beta prijave) </a:t>
            </a:r>
          </a:p>
          <a:p>
            <a:r>
              <a:rPr lang="sr-Latn-RS" sz="2400" dirty="0">
                <a:latin typeface="+mj-lt"/>
                <a:cs typeface="Arial" pitchFamily="34" charset="0"/>
              </a:rPr>
              <a:t>Monitoring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Daje uvid u broj korisnika koji su pristupali aplikaciji dnevno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Vrste i broj operacija po datumu</a:t>
            </a:r>
          </a:p>
          <a:p>
            <a:pPr lvl="1"/>
            <a:r>
              <a:rPr lang="sr-Latn-RS" sz="2200" dirty="0">
                <a:latin typeface="+mj-lt"/>
                <a:cs typeface="Arial" pitchFamily="34" charset="0"/>
              </a:rPr>
              <a:t>Automatska analiza performansi i preporuke za optimizaciju (PRO verzija)</a:t>
            </a:r>
          </a:p>
          <a:p>
            <a:endParaRPr lang="sr-Latn-RS" sz="24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C092A27-75C9-46FD-BFC9-106C1BBEA5E7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10081120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Manage – </a:t>
            </a:r>
            <a:r>
              <a:rPr lang="sr-Latn-RS" sz="4800" dirty="0"/>
              <a:t>Deployment and Monitoring</a:t>
            </a:r>
            <a:endParaRPr lang="en-GB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ACB34FD-36F5-48EC-8CD1-41BB714E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60" y="1340768"/>
            <a:ext cx="4448597" cy="2708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F083B36-0F39-483A-9A88-B643C3D0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5627155"/>
            <a:ext cx="5231904" cy="11314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B0EB487-0ABA-4778-A3BC-D1BE4604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768" y="3958456"/>
            <a:ext cx="1130513" cy="2043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1CFCFB-AC17-476B-8938-1E9BE26A0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715" y="3958456"/>
            <a:ext cx="1775520" cy="20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5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1770"/>
            <a:ext cx="12144672" cy="5184576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+mj-lt"/>
                <a:cs typeface="Arial" pitchFamily="34" charset="0"/>
              </a:rPr>
              <a:t>Uvoz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podataka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iz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izvora</a:t>
            </a:r>
            <a:r>
              <a:rPr lang="en-US" sz="2000" dirty="0">
                <a:latin typeface="+mj-lt"/>
                <a:cs typeface="Arial" pitchFamily="34" charset="0"/>
              </a:rPr>
              <a:t> – Google Sheets</a:t>
            </a:r>
          </a:p>
          <a:p>
            <a:r>
              <a:rPr lang="en-US" sz="2000" dirty="0" err="1">
                <a:latin typeface="+mj-lt"/>
                <a:cs typeface="Arial" pitchFamily="34" charset="0"/>
              </a:rPr>
              <a:t>Modifikacija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tipova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podataka</a:t>
            </a:r>
            <a:r>
              <a:rPr lang="en-US" sz="2000" dirty="0">
                <a:latin typeface="+mj-lt"/>
                <a:cs typeface="Arial" pitchFamily="34" charset="0"/>
              </a:rPr>
              <a:t>, </a:t>
            </a:r>
            <a:r>
              <a:rPr lang="en-US" sz="2000" dirty="0" err="1">
                <a:latin typeface="+mj-lt"/>
                <a:cs typeface="Arial" pitchFamily="34" charset="0"/>
              </a:rPr>
              <a:t>vidljivosti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i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dozvoljenih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operacija</a:t>
            </a:r>
            <a:endParaRPr lang="en-US" sz="2000" dirty="0">
              <a:latin typeface="+mj-lt"/>
              <a:cs typeface="Arial" pitchFamily="34" charset="0"/>
            </a:endParaRPr>
          </a:p>
          <a:p>
            <a:r>
              <a:rPr lang="en-US" sz="2000" dirty="0" err="1">
                <a:latin typeface="+mj-lt"/>
                <a:cs typeface="Arial" pitchFamily="34" charset="0"/>
              </a:rPr>
              <a:t>Kreiranje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prediktivnih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modela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i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pisanje</a:t>
            </a:r>
            <a:r>
              <a:rPr lang="en-US" sz="2000" dirty="0">
                <a:latin typeface="+mj-lt"/>
                <a:cs typeface="Arial" pitchFamily="34" charset="0"/>
              </a:rPr>
              <a:t> formula</a:t>
            </a:r>
          </a:p>
          <a:p>
            <a:r>
              <a:rPr lang="en-US" sz="2000" dirty="0" err="1">
                <a:latin typeface="+mj-lt"/>
                <a:cs typeface="Arial" pitchFamily="34" charset="0"/>
              </a:rPr>
              <a:t>Dodavanje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virtuelnih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kolona</a:t>
            </a:r>
            <a:endParaRPr lang="sr-Latn-RS" sz="2000" dirty="0">
              <a:latin typeface="+mj-lt"/>
              <a:cs typeface="Arial" pitchFamily="34" charset="0"/>
            </a:endParaRPr>
          </a:p>
          <a:p>
            <a:r>
              <a:rPr lang="en-US" sz="2000" dirty="0" err="1">
                <a:latin typeface="+mj-lt"/>
                <a:cs typeface="Arial" pitchFamily="34" charset="0"/>
              </a:rPr>
              <a:t>Promena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dizajna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i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prikaz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podataka</a:t>
            </a:r>
            <a:endParaRPr lang="en-US" sz="2000" dirty="0">
              <a:latin typeface="+mj-lt"/>
              <a:cs typeface="Arial" pitchFamily="34" charset="0"/>
            </a:endParaRPr>
          </a:p>
          <a:p>
            <a:pPr lvl="1"/>
            <a:r>
              <a:rPr lang="en-US" sz="1800" dirty="0">
                <a:latin typeface="+mj-lt"/>
                <a:cs typeface="Arial" pitchFamily="34" charset="0"/>
              </a:rPr>
              <a:t>Deck, </a:t>
            </a:r>
            <a:r>
              <a:rPr lang="en-US" sz="1800" dirty="0" err="1">
                <a:latin typeface="+mj-lt"/>
                <a:cs typeface="Arial" pitchFamily="34" charset="0"/>
              </a:rPr>
              <a:t>tabele</a:t>
            </a:r>
            <a:r>
              <a:rPr lang="en-US" sz="1800" dirty="0">
                <a:latin typeface="+mj-lt"/>
                <a:cs typeface="Arial" pitchFamily="34" charset="0"/>
              </a:rPr>
              <a:t>, </a:t>
            </a:r>
            <a:r>
              <a:rPr lang="en-US" sz="1800" dirty="0" err="1">
                <a:latin typeface="+mj-lt"/>
                <a:cs typeface="Arial" pitchFamily="34" charset="0"/>
              </a:rPr>
              <a:t>grafikoni</a:t>
            </a:r>
            <a:r>
              <a:rPr lang="en-US" sz="1800" dirty="0">
                <a:latin typeface="+mj-lt"/>
                <a:cs typeface="Arial" pitchFamily="34" charset="0"/>
              </a:rPr>
              <a:t>, </a:t>
            </a:r>
            <a:r>
              <a:rPr lang="en-US" sz="1800" dirty="0" err="1">
                <a:latin typeface="+mj-lt"/>
                <a:cs typeface="Arial" pitchFamily="34" charset="0"/>
              </a:rPr>
              <a:t>pite</a:t>
            </a:r>
            <a:r>
              <a:rPr lang="en-US" sz="1800" dirty="0">
                <a:latin typeface="+mj-lt"/>
                <a:cs typeface="Arial" pitchFamily="34" charset="0"/>
              </a:rPr>
              <a:t>, </a:t>
            </a:r>
            <a:r>
              <a:rPr lang="en-US" sz="1800" dirty="0" err="1">
                <a:latin typeface="+mj-lt"/>
                <a:cs typeface="Arial" pitchFamily="34" charset="0"/>
              </a:rPr>
              <a:t>histogrami</a:t>
            </a:r>
            <a:r>
              <a:rPr lang="sr-Latn-RS" sz="1800" dirty="0">
                <a:latin typeface="+mj-lt"/>
                <a:cs typeface="Arial" pitchFamily="34" charset="0"/>
              </a:rPr>
              <a:t>, mapa, kalendar</a:t>
            </a:r>
            <a:endParaRPr lang="en-US" sz="1800" dirty="0">
              <a:latin typeface="+mj-lt"/>
              <a:cs typeface="Arial" pitchFamily="34" charset="0"/>
            </a:endParaRPr>
          </a:p>
          <a:p>
            <a:r>
              <a:rPr lang="en-US" sz="2000" dirty="0" err="1">
                <a:latin typeface="+mj-lt"/>
                <a:cs typeface="Arial" pitchFamily="34" charset="0"/>
              </a:rPr>
              <a:t>Definicija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en-US" sz="2000" dirty="0" err="1">
                <a:latin typeface="+mj-lt"/>
                <a:cs typeface="Arial" pitchFamily="34" charset="0"/>
              </a:rPr>
              <a:t>pona</a:t>
            </a:r>
            <a:r>
              <a:rPr lang="sr-Latn-RS" sz="2000" dirty="0">
                <a:latin typeface="+mj-lt"/>
                <a:cs typeface="Arial" pitchFamily="34" charset="0"/>
              </a:rPr>
              <a:t>šanja</a:t>
            </a:r>
          </a:p>
          <a:p>
            <a:pPr lvl="1"/>
            <a:r>
              <a:rPr lang="sr-Latn-RS" sz="1800" dirty="0">
                <a:latin typeface="+mj-lt"/>
                <a:cs typeface="Arial" pitchFamily="34" charset="0"/>
              </a:rPr>
              <a:t>Akcije prelaza, prosti trigeri</a:t>
            </a:r>
            <a:endParaRPr lang="sr-Latn-RS" sz="2000" dirty="0">
              <a:latin typeface="+mj-lt"/>
              <a:cs typeface="Arial" pitchFamily="34" charset="0"/>
            </a:endParaRPr>
          </a:p>
          <a:p>
            <a:r>
              <a:rPr lang="sr-Latn-RS" sz="2000" dirty="0">
                <a:latin typeface="+mj-lt"/>
                <a:cs typeface="Arial" pitchFamily="34" charset="0"/>
              </a:rPr>
              <a:t>Kreiranje liste i distribucija link</a:t>
            </a:r>
            <a:r>
              <a:rPr lang="en-US" sz="2000" dirty="0">
                <a:latin typeface="+mj-lt"/>
                <a:cs typeface="Arial" pitchFamily="34" charset="0"/>
              </a:rPr>
              <a:t>ova</a:t>
            </a:r>
            <a:r>
              <a:rPr lang="sr-Latn-RS" sz="2000" dirty="0">
                <a:latin typeface="+mj-lt"/>
                <a:cs typeface="Arial" pitchFamily="34" charset="0"/>
              </a:rPr>
              <a:t> </a:t>
            </a:r>
            <a:r>
              <a:rPr lang="en-US" sz="2000" dirty="0">
                <a:latin typeface="+mj-lt"/>
                <a:cs typeface="Arial" pitchFamily="34" charset="0"/>
              </a:rPr>
              <a:t>za </a:t>
            </a:r>
            <a:r>
              <a:rPr lang="en-US" sz="2000" dirty="0" err="1">
                <a:latin typeface="+mj-lt"/>
                <a:cs typeface="Arial" pitchFamily="34" charset="0"/>
              </a:rPr>
              <a:t>instalaciju</a:t>
            </a:r>
            <a:r>
              <a:rPr lang="en-US" sz="2000" dirty="0">
                <a:latin typeface="+mj-lt"/>
                <a:cs typeface="Arial" pitchFamily="34" charset="0"/>
              </a:rPr>
              <a:t>/</a:t>
            </a:r>
            <a:r>
              <a:rPr lang="en-US" sz="2000" dirty="0" err="1">
                <a:latin typeface="+mj-lt"/>
                <a:cs typeface="Arial" pitchFamily="34" charset="0"/>
              </a:rPr>
              <a:t>pristup</a:t>
            </a:r>
            <a:r>
              <a:rPr lang="en-US" sz="2000" dirty="0">
                <a:latin typeface="+mj-lt"/>
                <a:cs typeface="Arial" pitchFamily="34" charset="0"/>
              </a:rPr>
              <a:t> </a:t>
            </a:r>
            <a:r>
              <a:rPr lang="sr-Latn-RS" sz="2000" dirty="0">
                <a:latin typeface="+mj-lt"/>
                <a:cs typeface="Arial" pitchFamily="34" charset="0"/>
              </a:rPr>
              <a:t>korisnicima</a:t>
            </a: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CF5F7D40-E96C-4B52-8783-E2C00BC27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418" y="2250460"/>
            <a:ext cx="103572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70FF28-966F-4D1D-8929-089172EC3F58}"/>
              </a:ext>
            </a:extLst>
          </p:cNvPr>
          <p:cNvSpPr txBox="1"/>
          <p:nvPr/>
        </p:nvSpPr>
        <p:spPr>
          <a:xfrm>
            <a:off x="976814" y="3338979"/>
            <a:ext cx="4802717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([</a:t>
            </a:r>
            <a:r>
              <a:rPr lang="sr-Latn-RS" sz="20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BrojZahteva</a:t>
            </a:r>
            <a:r>
              <a:rPr lang="en-US" sz="20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]/[</a:t>
            </a:r>
            <a:r>
              <a:rPr lang="sr-Latn-RS" sz="20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BrojVolontera</a:t>
            </a:r>
            <a:r>
              <a:rPr lang="en-US" sz="20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]</a:t>
            </a:r>
          </a:p>
          <a:p>
            <a:r>
              <a:rPr lang="en-US" sz="20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PREDICT(“</a:t>
            </a:r>
            <a:r>
              <a:rPr lang="en-US" sz="2000" b="1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ImeModela</a:t>
            </a:r>
            <a:r>
              <a:rPr lang="en-US" sz="20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”) </a:t>
            </a:r>
            <a:endParaRPr lang="en-US" sz="2000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405A29FE-968C-4F2F-AA14-8CB4A37C3A6E}"/>
              </a:ext>
            </a:extLst>
          </p:cNvPr>
          <p:cNvSpPr/>
          <p:nvPr/>
        </p:nvSpPr>
        <p:spPr>
          <a:xfrm rot="16200000">
            <a:off x="2862228" y="4143235"/>
            <a:ext cx="707885" cy="518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3B061F23-D4BC-4A9C-BBF3-82A7FDD30076}"/>
              </a:ext>
            </a:extLst>
          </p:cNvPr>
          <p:cNvSpPr/>
          <p:nvPr/>
        </p:nvSpPr>
        <p:spPr>
          <a:xfrm rot="16200000">
            <a:off x="6991305" y="4371169"/>
            <a:ext cx="888060" cy="518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254CFF4-D3E7-4C7E-BFB9-21470AC41B47}"/>
              </a:ext>
            </a:extLst>
          </p:cNvPr>
          <p:cNvSpPr txBox="1"/>
          <p:nvPr/>
        </p:nvSpPr>
        <p:spPr>
          <a:xfrm>
            <a:off x="6379381" y="3633681"/>
            <a:ext cx="4165480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LINKTOVIEW("</a:t>
            </a:r>
            <a:r>
              <a:rPr lang="en-US" sz="2000" b="1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NazivPogleda</a:t>
            </a:r>
            <a:r>
              <a:rPr lang="en-US" sz="20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")</a:t>
            </a:r>
            <a:endParaRPr lang="en-US" sz="20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7B9F275B-7E50-4E66-8D0A-E6C57612D8FA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/>
              <a:t>Koraci</a:t>
            </a:r>
            <a:r>
              <a:rPr lang="en-US" sz="4800" dirty="0"/>
              <a:t> u </a:t>
            </a:r>
            <a:r>
              <a:rPr lang="en-US" sz="4800" dirty="0" err="1"/>
              <a:t>kreiranju</a:t>
            </a:r>
            <a:r>
              <a:rPr lang="en-US" sz="4800" dirty="0"/>
              <a:t> </a:t>
            </a:r>
            <a:r>
              <a:rPr lang="en-US" sz="4800" dirty="0" err="1"/>
              <a:t>aplikacije</a:t>
            </a:r>
            <a:endParaRPr lang="en-GB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91208B-97EB-424B-9476-A6578E8B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514743"/>
            <a:ext cx="11377264" cy="23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44" y="1509911"/>
            <a:ext cx="11809312" cy="5184576"/>
          </a:xfrm>
        </p:spPr>
        <p:txBody>
          <a:bodyPr>
            <a:normAutofit lnSpcReduction="10000"/>
          </a:bodyPr>
          <a:lstStyle/>
          <a:p>
            <a:r>
              <a:rPr lang="sr-Latn-RS" dirty="0">
                <a:latin typeface="+mj-lt"/>
                <a:cs typeface="Arial" pitchFamily="34" charset="0"/>
              </a:rPr>
              <a:t>Framework i i online razvojno okruženje za proširenje G Suite servisa u oblaku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Gmail, Google Docs, Google Forms, Google Slides, Google Transalte, </a:t>
            </a:r>
            <a:r>
              <a:rPr lang="sr-Latn-RS" b="1" dirty="0">
                <a:latin typeface="+mj-lt"/>
                <a:cs typeface="Arial" pitchFamily="34" charset="0"/>
              </a:rPr>
              <a:t>Google Sheets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Nastao 2009</a:t>
            </a:r>
            <a:r>
              <a:rPr lang="en-US" dirty="0">
                <a:latin typeface="+mj-lt"/>
                <a:cs typeface="Arial" pitchFamily="34" charset="0"/>
              </a:rPr>
              <a:t>. </a:t>
            </a:r>
            <a:r>
              <a:rPr lang="en-US" dirty="0" err="1">
                <a:latin typeface="+mj-lt"/>
                <a:cs typeface="Arial" pitchFamily="34" charset="0"/>
              </a:rPr>
              <a:t>godine</a:t>
            </a:r>
            <a:r>
              <a:rPr lang="sr-Latn-RS" dirty="0">
                <a:latin typeface="+mj-lt"/>
                <a:cs typeface="Arial" pitchFamily="34" charset="0"/>
              </a:rPr>
              <a:t> kao sporedni proizvod Google Sheets tima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Zasnovan na sintaksi JavaScript 1.6 i ECMAScript 5 API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Mogućnosti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razvoj specijalizovanih menija, dijaloga, kontrola i dodataka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interakciju i koordinacija više servisa upotrebom Apps Script-a</a:t>
            </a:r>
          </a:p>
          <a:p>
            <a:pPr lvl="1"/>
            <a:r>
              <a:rPr lang="sr-Latn-RS" b="1" dirty="0">
                <a:latin typeface="+mj-lt"/>
                <a:cs typeface="Arial" pitchFamily="34" charset="0"/>
              </a:rPr>
              <a:t>trigeri kao odgovor na događaje  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U primeru aplikacije</a:t>
            </a: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m</a:t>
            </a:r>
            <a:r>
              <a:rPr lang="sr-Latn-RS" dirty="0">
                <a:latin typeface="+mj-lt"/>
                <a:cs typeface="Arial" pitchFamily="34" charset="0"/>
              </a:rPr>
              <a:t>anipulacija Google Sheets tabelama</a:t>
            </a: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s</a:t>
            </a:r>
            <a:r>
              <a:rPr lang="sr-Latn-RS" dirty="0">
                <a:latin typeface="+mj-lt"/>
                <a:cs typeface="Arial" pitchFamily="34" charset="0"/>
              </a:rPr>
              <a:t>lanje mail-ova programski</a:t>
            </a: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t</a:t>
            </a:r>
            <a:r>
              <a:rPr lang="sr-Latn-RS" dirty="0">
                <a:latin typeface="+mj-lt"/>
                <a:cs typeface="Arial" pitchFamily="34" charset="0"/>
              </a:rPr>
              <a:t>rigeri za implementaciju poslovne logike</a:t>
            </a:r>
            <a:endParaRPr lang="en-U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0336875-E4C6-450D-AE70-8D38F3A541C0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9505056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Google Apps Script</a:t>
            </a:r>
            <a:endParaRPr lang="en-GB" sz="4800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8335AE6E-15F9-44E6-9E77-98D8FCD82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148" y="4149080"/>
            <a:ext cx="2590428" cy="19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1649901"/>
            <a:ext cx="5976664" cy="5184576"/>
          </a:xfrm>
        </p:spPr>
        <p:txBody>
          <a:bodyPr>
            <a:normAutofit fontScale="85000" lnSpcReduction="20000"/>
          </a:bodyPr>
          <a:lstStyle/>
          <a:p>
            <a:r>
              <a:rPr lang="sr-Latn-RS" dirty="0">
                <a:latin typeface="+mj-lt"/>
                <a:cs typeface="Arial" pitchFamily="34" charset="0"/>
              </a:rPr>
              <a:t>Skripte se izvršavaju na Google infrastrukturi u oblaku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Kompletno online razvojno okruženje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https://script.google.com/home</a:t>
            </a:r>
            <a:endParaRPr lang="sr-Latn-RS" dirty="0">
              <a:latin typeface="+mj-lt"/>
              <a:cs typeface="Arial" pitchFamily="34" charset="0"/>
            </a:endParaRP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Može se pristupiti iz Google Sheets-a</a:t>
            </a:r>
          </a:p>
          <a:p>
            <a:pPr lvl="2"/>
            <a:r>
              <a:rPr lang="sr-Latn-RS" i="1" dirty="0">
                <a:latin typeface="+mj-lt"/>
                <a:cs typeface="Arial" pitchFamily="34" charset="0"/>
              </a:rPr>
              <a:t>Alatke-</a:t>
            </a:r>
            <a:r>
              <a:rPr lang="en-US" i="1" dirty="0">
                <a:latin typeface="+mj-lt"/>
                <a:cs typeface="Arial" pitchFamily="34" charset="0"/>
              </a:rPr>
              <a:t>&gt;</a:t>
            </a:r>
            <a:r>
              <a:rPr lang="en-US" i="1" dirty="0" err="1">
                <a:latin typeface="+mj-lt"/>
                <a:cs typeface="Arial" pitchFamily="34" charset="0"/>
              </a:rPr>
              <a:t>Okno</a:t>
            </a:r>
            <a:r>
              <a:rPr lang="en-US" i="1" dirty="0">
                <a:latin typeface="+mj-lt"/>
                <a:cs typeface="Arial" pitchFamily="34" charset="0"/>
              </a:rPr>
              <a:t> za </a:t>
            </a:r>
            <a:r>
              <a:rPr lang="en-US" i="1" dirty="0" err="1">
                <a:latin typeface="+mj-lt"/>
                <a:cs typeface="Arial" pitchFamily="34" charset="0"/>
              </a:rPr>
              <a:t>izmene</a:t>
            </a:r>
            <a:r>
              <a:rPr lang="en-US" i="1" dirty="0">
                <a:latin typeface="+mj-lt"/>
                <a:cs typeface="Arial" pitchFamily="34" charset="0"/>
              </a:rPr>
              <a:t> </a:t>
            </a:r>
            <a:r>
              <a:rPr lang="en-US" i="1" dirty="0" err="1">
                <a:latin typeface="+mj-lt"/>
                <a:cs typeface="Arial" pitchFamily="34" charset="0"/>
              </a:rPr>
              <a:t>skripti</a:t>
            </a:r>
            <a:endParaRPr lang="sr-Latn-RS" i="1" dirty="0">
              <a:latin typeface="+mj-lt"/>
              <a:cs typeface="Arial" pitchFamily="34" charset="0"/>
            </a:endParaRPr>
          </a:p>
          <a:p>
            <a:pPr lvl="2"/>
            <a:r>
              <a:rPr lang="sr-Latn-RS" dirty="0">
                <a:latin typeface="+mj-lt"/>
                <a:cs typeface="Arial" pitchFamily="34" charset="0"/>
              </a:rPr>
              <a:t>skripta se vezuje za taj dokument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Prednosti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Automatska kontrola verzija, backup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Koristi se Google Cloud infrastruktura</a:t>
            </a:r>
          </a:p>
          <a:p>
            <a:pPr lvl="2"/>
            <a:r>
              <a:rPr lang="sr-Latn-RS" dirty="0">
                <a:latin typeface="+mj-lt"/>
                <a:cs typeface="Arial" pitchFamily="34" charset="0"/>
              </a:rPr>
              <a:t>ne vodimo računa o serverima i njihovoj konfiguraciji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Man</a:t>
            </a:r>
            <a:r>
              <a:rPr lang="en-US" dirty="0">
                <a:latin typeface="+mj-lt"/>
                <a:cs typeface="Arial" pitchFamily="34" charset="0"/>
              </a:rPr>
              <a:t>e</a:t>
            </a:r>
            <a:endParaRPr lang="sr-Latn-RS" dirty="0">
              <a:latin typeface="+mj-lt"/>
              <a:cs typeface="Arial" pitchFamily="34" charset="0"/>
            </a:endParaRP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Limit na dnevnom nivou </a:t>
            </a:r>
          </a:p>
          <a:p>
            <a:pPr lvl="2"/>
            <a:r>
              <a:rPr lang="sr-Latn-RS" dirty="0">
                <a:latin typeface="+mj-lt"/>
                <a:cs typeface="Arial" pitchFamily="34" charset="0"/>
              </a:rPr>
              <a:t>svaka operacija ima svoju cenu</a:t>
            </a:r>
          </a:p>
          <a:p>
            <a:pPr marL="0" indent="0">
              <a:buNone/>
            </a:pPr>
            <a:r>
              <a:rPr lang="sr-Latn-RS" dirty="0">
                <a:latin typeface="+mj-lt"/>
                <a:cs typeface="Arial" pitchFamily="34" charset="0"/>
              </a:rPr>
              <a:t> 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F58A42-A3C0-4346-A04F-E51DCBF27A4A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Apps Script razvojno okruženje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54B3B3-9FDB-4996-BFCE-9B7B3595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66" y="2517196"/>
            <a:ext cx="5731867" cy="2800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836F52D-8BD4-4C34-AEDD-29478A504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313" y="2043691"/>
            <a:ext cx="1552798" cy="185887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xmlns="" id="{0A21DD87-A572-4879-BCF7-54DDDFD826FC}"/>
              </a:ext>
            </a:extLst>
          </p:cNvPr>
          <p:cNvSpPr/>
          <p:nvPr/>
        </p:nvSpPr>
        <p:spPr>
          <a:xfrm>
            <a:off x="6141155" y="2469042"/>
            <a:ext cx="648072" cy="2880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5865A80-883E-47C3-ADF6-7E8072029861}"/>
              </a:ext>
            </a:extLst>
          </p:cNvPr>
          <p:cNvSpPr/>
          <p:nvPr/>
        </p:nvSpPr>
        <p:spPr>
          <a:xfrm>
            <a:off x="4828313" y="2517196"/>
            <a:ext cx="1228762" cy="191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F58A42-A3C0-4346-A04F-E51DCBF27A4A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Apps Script kvote i ograničenja</a:t>
            </a:r>
            <a:endParaRPr lang="en-GB" sz="4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3F808CA2-A2B5-4B32-85B1-5EEA758FA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35050"/>
              </p:ext>
            </p:extLst>
          </p:nvPr>
        </p:nvGraphicFramePr>
        <p:xfrm>
          <a:off x="257724" y="2963188"/>
          <a:ext cx="7524548" cy="3746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8148">
                  <a:extLst>
                    <a:ext uri="{9D8B030D-6E8A-4147-A177-3AD203B41FA5}">
                      <a16:colId xmlns:a16="http://schemas.microsoft.com/office/drawing/2014/main" xmlns="" val="3736289470"/>
                    </a:ext>
                  </a:extLst>
                </a:gridCol>
                <a:gridCol w="4706400">
                  <a:extLst>
                    <a:ext uri="{9D8B030D-6E8A-4147-A177-3AD203B41FA5}">
                      <a16:colId xmlns:a16="http://schemas.microsoft.com/office/drawing/2014/main" xmlns="" val="1262596348"/>
                    </a:ext>
                  </a:extLst>
                </a:gridCol>
              </a:tblGrid>
              <a:tr h="28166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Aspekat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O</a:t>
                      </a:r>
                      <a:r>
                        <a:rPr lang="sr-Latn-RS" sz="2000" dirty="0">
                          <a:effectLst/>
                          <a:latin typeface="+mj-lt"/>
                        </a:rPr>
                        <a:t>graničenje/kvota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5408883"/>
                  </a:ext>
                </a:extLst>
              </a:tr>
              <a:tr h="3047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</a:rPr>
                        <a:t>Vreme izvršenja skripte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Najviše 6 minuta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29257166"/>
                  </a:ext>
                </a:extLst>
              </a:tr>
              <a:tr h="2816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Broj skripti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Najviše 30 aktivnih odjednom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64777352"/>
                  </a:ext>
                </a:extLst>
              </a:tr>
              <a:tr h="2816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</a:rPr>
                        <a:t>Veličina tela mail-a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</a:rPr>
                        <a:t>200kb po poruci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65218518"/>
                  </a:ext>
                </a:extLst>
              </a:tr>
              <a:tr h="5764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</a:rPr>
                        <a:t>Broj primalaca po poruci</a:t>
                      </a:r>
                      <a:endParaRPr lang="en-US" sz="2000" dirty="0"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Change(e)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</a:rPr>
                        <a:t>50 odjednom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70855036"/>
                  </a:ext>
                </a:extLst>
              </a:tr>
              <a:tr h="4082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Veličina attachment-a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128270" algn="just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r-Latn-RS" sz="200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25MB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841291875"/>
                  </a:ext>
                </a:extLst>
              </a:tr>
              <a:tr h="57640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Ukupan broj primalaca email poruka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 dnevno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77546393"/>
                  </a:ext>
                </a:extLst>
              </a:tr>
              <a:tr h="4082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Pozivi Google Transalate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5000 dnevno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89919848"/>
                  </a:ext>
                </a:extLst>
              </a:tr>
              <a:tr h="4082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Broj trigera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sr-Latn-R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 po skripti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9262378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E68DC83-72FE-496F-B423-4032848833E5}"/>
              </a:ext>
            </a:extLst>
          </p:cNvPr>
          <p:cNvSpPr txBox="1">
            <a:spLocks/>
          </p:cNvSpPr>
          <p:nvPr/>
        </p:nvSpPr>
        <p:spPr>
          <a:xfrm>
            <a:off x="24002" y="1521955"/>
            <a:ext cx="11940362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dirty="0">
                <a:latin typeface="+mj-lt"/>
                <a:cs typeface="Arial" pitchFamily="34" charset="0"/>
              </a:rPr>
              <a:t>Podložne izmenama</a:t>
            </a:r>
          </a:p>
          <a:p>
            <a:r>
              <a:rPr lang="pl-PL" sz="2800" dirty="0">
                <a:latin typeface="+mj-lt"/>
                <a:cs typeface="Arial" pitchFamily="34" charset="0"/>
              </a:rPr>
              <a:t>Detaljan pregled dnevnih kvoti za besplatne naloge</a:t>
            </a:r>
          </a:p>
          <a:p>
            <a:pPr lvl="1"/>
            <a:r>
              <a:rPr lang="en-US" dirty="0">
                <a:latin typeface="+mj-lt"/>
                <a:cs typeface="Arial" pitchFamily="34" charset="0"/>
                <a:hlinkClick r:id="rId2"/>
              </a:rPr>
              <a:t>https://developers.google.com/apps-script/guides/services/quotas</a:t>
            </a:r>
            <a:r>
              <a:rPr lang="sr-Latn-RS" dirty="0">
                <a:latin typeface="+mj-lt"/>
                <a:cs typeface="Arial" pitchFamily="34" charset="0"/>
              </a:rPr>
              <a:t> </a:t>
            </a:r>
            <a:endParaRPr lang="en-US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5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556792"/>
            <a:ext cx="9095928" cy="5184576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F58A42-A3C0-4346-A04F-E51DCBF27A4A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Apps Script Trigeri</a:t>
            </a:r>
            <a:endParaRPr lang="en-GB" sz="48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3F808CA2-A2B5-4B32-85B1-5EEA758FA57D}"/>
              </a:ext>
            </a:extLst>
          </p:cNvPr>
          <p:cNvGraphicFramePr>
            <a:graphicFrameLocks noGrp="1"/>
          </p:cNvGraphicFramePr>
          <p:nvPr/>
        </p:nvGraphicFramePr>
        <p:xfrm>
          <a:off x="256869" y="4166698"/>
          <a:ext cx="11809312" cy="2314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5448">
                  <a:extLst>
                    <a:ext uri="{9D8B030D-6E8A-4147-A177-3AD203B41FA5}">
                      <a16:colId xmlns:a16="http://schemas.microsoft.com/office/drawing/2014/main" xmlns="" val="3736289470"/>
                    </a:ext>
                  </a:extLst>
                </a:gridCol>
                <a:gridCol w="10323864">
                  <a:extLst>
                    <a:ext uri="{9D8B030D-6E8A-4147-A177-3AD203B41FA5}">
                      <a16:colId xmlns:a16="http://schemas.microsoft.com/office/drawing/2014/main" xmlns="" val="1262596348"/>
                    </a:ext>
                  </a:extLst>
                </a:gridCol>
              </a:tblGrid>
              <a:tr h="3500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Triger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+mj-lt"/>
                        </a:rPr>
                        <a:t>Opis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5408883"/>
                  </a:ext>
                </a:extLst>
              </a:tr>
              <a:tr h="3302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+mj-lt"/>
                        </a:rPr>
                        <a:t>onOpen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(e)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en-US" sz="2000" dirty="0" err="1">
                          <a:effectLst/>
                          <a:latin typeface="+mj-lt"/>
                        </a:rPr>
                        <a:t>Aktivira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se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kada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korisnik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koji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ima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odgovaraju</a:t>
                      </a:r>
                      <a:r>
                        <a:rPr lang="sr-Latn-RS" sz="2000" dirty="0">
                          <a:effectLst/>
                          <a:latin typeface="+mj-lt"/>
                        </a:rPr>
                        <a:t>će dozvole za uređivanje otvori Google Sheets do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c</a:t>
                      </a:r>
                      <a:r>
                        <a:rPr lang="sr-Latn-RS" sz="2000" dirty="0">
                          <a:effectLst/>
                          <a:latin typeface="+mj-lt"/>
                        </a:rPr>
                        <a:t>.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29257166"/>
                  </a:ext>
                </a:extLst>
              </a:tr>
              <a:tr h="2792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2000" dirty="0" err="1">
                          <a:effectLst/>
                          <a:latin typeface="+mj-lt"/>
                        </a:rPr>
                        <a:t>onInstall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(e)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en-US" sz="2000" dirty="0" err="1">
                          <a:effectLst/>
                          <a:latin typeface="+mj-lt"/>
                        </a:rPr>
                        <a:t>Aktivira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se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kada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korisnik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instalira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dodatke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ili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proširenja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za Google Sheets.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964777352"/>
                  </a:ext>
                </a:extLst>
              </a:tr>
              <a:tr h="327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+mj-lt"/>
                        </a:rPr>
                        <a:t>onEdit(e)</a:t>
                      </a:r>
                      <a:endParaRPr lang="en-US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en-US" sz="2000" dirty="0" err="1">
                          <a:effectLst/>
                          <a:latin typeface="+mj-lt"/>
                        </a:rPr>
                        <a:t>Aktivira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se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izmenom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vrednosti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jednog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ili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više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polja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Google Sheets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dokumenta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(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direktno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).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65218518"/>
                  </a:ext>
                </a:extLst>
              </a:tr>
              <a:tr h="3575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 dirty="0" err="1">
                          <a:effectLst/>
                          <a:latin typeface="+mj-lt"/>
                        </a:rPr>
                        <a:t>onChange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(e)</a:t>
                      </a:r>
                      <a:endParaRPr lang="en-US" sz="20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en-US" sz="2000" dirty="0" err="1">
                          <a:effectLst/>
                          <a:latin typeface="+mj-lt"/>
                        </a:rPr>
                        <a:t>Aktivira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se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izmenom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strukture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tabele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(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broja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vrsta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ili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kolona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)</a:t>
                      </a:r>
                      <a:r>
                        <a:rPr lang="sr-Latn-RS" sz="2000" dirty="0">
                          <a:effectLst/>
                          <a:latin typeface="+mj-lt"/>
                        </a:rPr>
                        <a:t> ili unosom vrednosti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.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9705549"/>
                  </a:ext>
                </a:extLst>
              </a:tr>
              <a:tr h="5773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+mj-lt"/>
                        </a:rPr>
                        <a:t>onSelection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000">
                          <a:effectLst/>
                          <a:latin typeface="+mj-lt"/>
                        </a:rPr>
                        <a:t>Change(e)</a:t>
                      </a:r>
                      <a:endParaRPr lang="en-US" sz="20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8270" algn="just">
                        <a:lnSpc>
                          <a:spcPct val="105000"/>
                        </a:lnSpc>
                      </a:pPr>
                      <a:r>
                        <a:rPr lang="en-US" sz="2000" dirty="0" err="1">
                          <a:effectLst/>
                          <a:latin typeface="+mj-lt"/>
                        </a:rPr>
                        <a:t>Izvršava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se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nakon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selekcije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jednog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ili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više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polja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u Google Sheets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dokumentu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.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70855036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E68DC83-72FE-496F-B423-4032848833E5}"/>
              </a:ext>
            </a:extLst>
          </p:cNvPr>
          <p:cNvSpPr txBox="1">
            <a:spLocks/>
          </p:cNvSpPr>
          <p:nvPr/>
        </p:nvSpPr>
        <p:spPr>
          <a:xfrm>
            <a:off x="35331" y="1340768"/>
            <a:ext cx="11940362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latin typeface="+mj-lt"/>
                <a:cs typeface="Arial" pitchFamily="34" charset="0"/>
              </a:rPr>
              <a:t>Dve vrste tirgera</a:t>
            </a:r>
            <a:endParaRPr lang="en-US" sz="2000" dirty="0">
              <a:latin typeface="+mj-lt"/>
              <a:cs typeface="Arial" pitchFamily="34" charset="0"/>
            </a:endParaRPr>
          </a:p>
          <a:p>
            <a:pPr lvl="1"/>
            <a:r>
              <a:rPr lang="en-US" sz="2000" dirty="0">
                <a:latin typeface="+mj-lt"/>
                <a:cs typeface="Arial" pitchFamily="34" charset="0"/>
              </a:rPr>
              <a:t>S</a:t>
            </a:r>
            <a:r>
              <a:rPr lang="pl-PL" sz="2000" dirty="0">
                <a:latin typeface="+mj-lt"/>
                <a:cs typeface="Arial" pitchFamily="34" charset="0"/>
              </a:rPr>
              <a:t>imple</a:t>
            </a:r>
            <a:endParaRPr lang="sr-Latn-RS" sz="2000" dirty="0">
              <a:latin typeface="+mj-lt"/>
              <a:cs typeface="Arial" pitchFamily="34" charset="0"/>
            </a:endParaRPr>
          </a:p>
          <a:p>
            <a:pPr lvl="2"/>
            <a:r>
              <a:rPr lang="en-US" sz="1800" dirty="0" err="1">
                <a:latin typeface="+mj-lt"/>
                <a:cs typeface="Arial" pitchFamily="34" charset="0"/>
              </a:rPr>
              <a:t>isklju</a:t>
            </a:r>
            <a:r>
              <a:rPr lang="sr-Latn-RS" sz="1800" dirty="0">
                <a:latin typeface="+mj-lt"/>
                <a:cs typeface="Arial" pitchFamily="34" charset="0"/>
              </a:rPr>
              <a:t>čivo se aktiviraju direktnim operacijama unutar dokumenta</a:t>
            </a:r>
          </a:p>
          <a:p>
            <a:pPr lvl="2"/>
            <a:r>
              <a:rPr lang="sr-Latn-RS" sz="1800" dirty="0">
                <a:latin typeface="+mj-lt"/>
                <a:cs typeface="Arial" pitchFamily="34" charset="0"/>
              </a:rPr>
              <a:t>ograničeni na proste manipulacije nad dokumentom ili ćelijama (bojenje, ažuriranje sadržaja, brisanje)	</a:t>
            </a:r>
            <a:endParaRPr lang="en-US" sz="1800" dirty="0">
              <a:latin typeface="+mj-lt"/>
              <a:cs typeface="Arial" pitchFamily="34" charset="0"/>
            </a:endParaRPr>
          </a:p>
          <a:p>
            <a:pPr lvl="1"/>
            <a:r>
              <a:rPr lang="pl-PL" sz="2000" dirty="0">
                <a:latin typeface="+mj-lt"/>
                <a:cs typeface="Arial" pitchFamily="34" charset="0"/>
              </a:rPr>
              <a:t>Installable</a:t>
            </a:r>
          </a:p>
          <a:p>
            <a:pPr lvl="2"/>
            <a:r>
              <a:rPr lang="pl-PL" sz="1800" dirty="0">
                <a:latin typeface="+mj-lt"/>
                <a:cs typeface="Arial" pitchFamily="34" charset="0"/>
              </a:rPr>
              <a:t>mogu se aktivirati i iz drugih servisa</a:t>
            </a:r>
          </a:p>
          <a:p>
            <a:pPr lvl="2"/>
            <a:r>
              <a:rPr lang="pl-PL" sz="1800" dirty="0">
                <a:latin typeface="+mj-lt"/>
                <a:cs typeface="Arial" pitchFamily="34" charset="0"/>
              </a:rPr>
              <a:t>podržavaju i dodatne biblioteke za G Suite servise (Gmail, Youtube i slično)</a:t>
            </a:r>
          </a:p>
          <a:p>
            <a:r>
              <a:rPr lang="pl-PL" sz="2000" dirty="0">
                <a:latin typeface="+mj-lt"/>
                <a:cs typeface="Arial" pitchFamily="34" charset="0"/>
              </a:rPr>
              <a:t>Korišćeni Installable trigeri za Google Sheets koji se aktiviraju promenom vrednosti ćelije iz AppSheet aplikaci</a:t>
            </a:r>
            <a:r>
              <a:rPr lang="en-US" sz="2000" dirty="0">
                <a:latin typeface="+mj-lt"/>
                <a:cs typeface="Arial" pitchFamily="34" charset="0"/>
              </a:rPr>
              <a:t>je</a:t>
            </a:r>
            <a:endParaRPr lang="sr-Latn-RS" sz="20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13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556792"/>
            <a:ext cx="9095928" cy="5184576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F58A42-A3C0-4346-A04F-E51DCBF27A4A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Installable trigeri</a:t>
            </a:r>
            <a:endParaRPr lang="en-GB" sz="4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E68DC83-72FE-496F-B423-4032848833E5}"/>
              </a:ext>
            </a:extLst>
          </p:cNvPr>
          <p:cNvSpPr txBox="1">
            <a:spLocks/>
          </p:cNvSpPr>
          <p:nvPr/>
        </p:nvSpPr>
        <p:spPr>
          <a:xfrm>
            <a:off x="31505" y="1475656"/>
            <a:ext cx="11940362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latin typeface="+mj-lt"/>
                <a:cs typeface="Arial" pitchFamily="34" charset="0"/>
              </a:rPr>
              <a:t>Dodaju se iz Triggers menija u Apps Script okruženju</a:t>
            </a:r>
          </a:p>
          <a:p>
            <a:r>
              <a:rPr lang="pl-PL" sz="2000" dirty="0">
                <a:latin typeface="+mj-lt"/>
                <a:cs typeface="Arial" pitchFamily="34" charset="0"/>
              </a:rPr>
              <a:t>Tri načina aktivacije</a:t>
            </a:r>
          </a:p>
          <a:p>
            <a:pPr lvl="1"/>
            <a:r>
              <a:rPr lang="pl-PL" sz="1800" dirty="0">
                <a:latin typeface="+mj-lt"/>
                <a:cs typeface="Arial" pitchFamily="34" charset="0"/>
              </a:rPr>
              <a:t>Iz dokumenta</a:t>
            </a:r>
          </a:p>
          <a:p>
            <a:pPr lvl="1"/>
            <a:r>
              <a:rPr lang="pl-PL" sz="1800" dirty="0">
                <a:latin typeface="+mj-lt"/>
                <a:cs typeface="Arial" pitchFamily="34" charset="0"/>
              </a:rPr>
              <a:t>Događaji u kalendaru</a:t>
            </a:r>
          </a:p>
          <a:p>
            <a:pPr lvl="1"/>
            <a:r>
              <a:rPr lang="pl-PL" sz="1800" dirty="0">
                <a:latin typeface="+mj-lt"/>
                <a:cs typeface="Arial" pitchFamily="34" charset="0"/>
              </a:rPr>
              <a:t>Vremenom-upravljani </a:t>
            </a:r>
          </a:p>
          <a:p>
            <a:pPr lvl="2"/>
            <a:r>
              <a:rPr lang="pl-PL" sz="1800" dirty="0">
                <a:latin typeface="+mj-lt"/>
                <a:cs typeface="Arial" pitchFamily="34" charset="0"/>
              </a:rPr>
              <a:t>Periodično, zadatog datuma, u specificiranom trenutku</a:t>
            </a:r>
            <a:endParaRPr lang="en-US" sz="1800" dirty="0">
              <a:latin typeface="+mj-lt"/>
              <a:cs typeface="Arial" pitchFamily="34" charset="0"/>
            </a:endParaRPr>
          </a:p>
          <a:p>
            <a:pPr lvl="1"/>
            <a:endParaRPr lang="pl-PL" sz="1800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1B5D8A-52DF-4086-BB98-15D94A2C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47" y="832252"/>
            <a:ext cx="4192181" cy="3378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8CCE84C-EEBE-4662-9B75-A5631A68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2" y="4150403"/>
            <a:ext cx="12192000" cy="207905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684B93A5-26E7-4AC3-B6C1-9ED8D29B19DE}"/>
              </a:ext>
            </a:extLst>
          </p:cNvPr>
          <p:cNvSpPr/>
          <p:nvPr/>
        </p:nvSpPr>
        <p:spPr>
          <a:xfrm rot="19705769">
            <a:off x="6051742" y="3922382"/>
            <a:ext cx="1008112" cy="717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6EF4A82-3C2A-4DF5-B75F-5B0AF936BC00}"/>
              </a:ext>
            </a:extLst>
          </p:cNvPr>
          <p:cNvSpPr txBox="1"/>
          <p:nvPr/>
        </p:nvSpPr>
        <p:spPr>
          <a:xfrm>
            <a:off x="4443627" y="3775266"/>
            <a:ext cx="180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latin typeface="+mj-lt"/>
              </a:rPr>
              <a:t>Dodavanje novog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E900595-AAD9-4867-B989-FB520201886E}"/>
              </a:ext>
            </a:extLst>
          </p:cNvPr>
          <p:cNvSpPr txBox="1"/>
          <p:nvPr/>
        </p:nvSpPr>
        <p:spPr>
          <a:xfrm>
            <a:off x="4299311" y="2126969"/>
            <a:ext cx="258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latin typeface="+mj-lt"/>
              </a:rPr>
              <a:t>Naziv Apps Script funkcije</a:t>
            </a:r>
            <a:endParaRPr lang="en-US" dirty="0">
              <a:latin typeface="+mj-lt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43AFCC89-A614-4DA5-8962-B677BFCB1553}"/>
              </a:ext>
            </a:extLst>
          </p:cNvPr>
          <p:cNvSpPr/>
          <p:nvPr/>
        </p:nvSpPr>
        <p:spPr>
          <a:xfrm rot="19705769">
            <a:off x="6130906" y="1377764"/>
            <a:ext cx="1008112" cy="717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4680" y="1556792"/>
            <a:ext cx="12216680" cy="5400600"/>
          </a:xfrm>
        </p:spPr>
        <p:txBody>
          <a:bodyPr>
            <a:normAutofit/>
          </a:bodyPr>
          <a:lstStyle/>
          <a:p>
            <a:r>
              <a:rPr lang="sr-Latn-RS" dirty="0">
                <a:latin typeface="+mj-lt"/>
                <a:cs typeface="Arial" pitchFamily="34" charset="0"/>
              </a:rPr>
              <a:t>Jedno od rešenja – platforme za jednostavniji razvoj multiplatformskih MA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oslanjaju se na infrastrukturu u oblaku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brži razvoj sa mnogo manje koda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brzo dostavljanje novih funkcionalnosti bez ponovne instalacije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Pregled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Upoznavanje sa AppSheet platformom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Upoznavanje sa Google Apps Script tehnologijom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Primena Google Sheets </a:t>
            </a:r>
            <a:r>
              <a:rPr lang="en-US" dirty="0" err="1">
                <a:latin typeface="+mj-lt"/>
                <a:cs typeface="Arial" pitchFamily="34" charset="0"/>
              </a:rPr>
              <a:t>dokumen</a:t>
            </a:r>
            <a:r>
              <a:rPr lang="sr-Latn-RS" dirty="0">
                <a:latin typeface="+mj-lt"/>
                <a:cs typeface="Arial" pitchFamily="34" charset="0"/>
              </a:rPr>
              <a:t>ata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sr-Latn-RS" dirty="0">
                <a:latin typeface="+mj-lt"/>
                <a:cs typeface="Arial" pitchFamily="34" charset="0"/>
              </a:rPr>
              <a:t>za skladištenje podataka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Primeniti pristup na </a:t>
            </a:r>
            <a:r>
              <a:rPr lang="sr-Latn-RS" b="1" dirty="0">
                <a:latin typeface="+mj-lt"/>
                <a:cs typeface="Arial" pitchFamily="34" charset="0"/>
              </a:rPr>
              <a:t>volonterskoj aplikaciji namenjenoj pomoći osobama u toku COVID-19 pandemije</a:t>
            </a:r>
            <a:endParaRPr lang="en-US" b="1" dirty="0">
              <a:latin typeface="+mj-lt"/>
              <a:cs typeface="Arial" pitchFamily="34" charset="0"/>
            </a:endParaRPr>
          </a:p>
          <a:p>
            <a:pPr lvl="1"/>
            <a:endParaRPr lang="sr-Latn-RS" b="1" dirty="0">
              <a:latin typeface="+mj-lt"/>
              <a:cs typeface="Arial" pitchFamily="34" charset="0"/>
            </a:endParaRPr>
          </a:p>
          <a:p>
            <a:pPr lvl="1"/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C671FEAE-4B84-4E57-ACEB-E7E4C9C44A17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Ciljevi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318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556792"/>
            <a:ext cx="9095928" cy="5184576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F58A42-A3C0-4346-A04F-E51DCBF27A4A}"/>
              </a:ext>
            </a:extLst>
          </p:cNvPr>
          <p:cNvSpPr txBox="1">
            <a:spLocks/>
          </p:cNvSpPr>
          <p:nvPr/>
        </p:nvSpPr>
        <p:spPr>
          <a:xfrm>
            <a:off x="155589" y="-446721"/>
            <a:ext cx="12036411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400" dirty="0"/>
              <a:t>Google Sheets klase - </a:t>
            </a:r>
            <a:r>
              <a:rPr lang="sr-Latn-RS" sz="4400" i="1" dirty="0"/>
              <a:t>SpreadsheetApp i Spreadsheet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E68DC83-72FE-496F-B423-4032848833E5}"/>
              </a:ext>
            </a:extLst>
          </p:cNvPr>
          <p:cNvSpPr txBox="1">
            <a:spLocks/>
          </p:cNvSpPr>
          <p:nvPr/>
        </p:nvSpPr>
        <p:spPr>
          <a:xfrm>
            <a:off x="108913" y="696279"/>
            <a:ext cx="4251823" cy="532957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000" dirty="0">
                <a:latin typeface="+mj-lt"/>
                <a:cs typeface="Arial" pitchFamily="34" charset="0"/>
              </a:rPr>
              <a:t>Klasa SpreadsheetApp  omogućava pristup i modifikaciju Google Sheets fajlova. </a:t>
            </a: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0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000" dirty="0">
              <a:latin typeface="+mj-lt"/>
              <a:cs typeface="Arial" pitchFamily="34" charset="0"/>
            </a:endParaRPr>
          </a:p>
          <a:p>
            <a:endParaRPr lang="sr-Latn-RS" sz="2000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sr-Latn-RS" sz="2000" dirty="0">
              <a:latin typeface="+mj-lt"/>
              <a:cs typeface="Arial" pitchFamily="34" charset="0"/>
            </a:endParaRPr>
          </a:p>
          <a:p>
            <a:r>
              <a:rPr lang="pl-PL" sz="2000" dirty="0">
                <a:latin typeface="+mj-lt"/>
                <a:cs typeface="Arial" pitchFamily="34" charset="0"/>
              </a:rPr>
              <a:t>Klasa Spreadsheet  obuhvata operacije za rad nad organizovanom kolekcijom sheet-ova koji zajedno čine jedan Google Sheets fajl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15F0ECEE-5394-4ADA-B994-7A1E4F4E9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873984"/>
              </p:ext>
            </p:extLst>
          </p:nvPr>
        </p:nvGraphicFramePr>
        <p:xfrm>
          <a:off x="4329757" y="832148"/>
          <a:ext cx="7706654" cy="2929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53327">
                  <a:extLst>
                    <a:ext uri="{9D8B030D-6E8A-4147-A177-3AD203B41FA5}">
                      <a16:colId xmlns:a16="http://schemas.microsoft.com/office/drawing/2014/main" xmlns="" val="2299735293"/>
                    </a:ext>
                  </a:extLst>
                </a:gridCol>
                <a:gridCol w="3853327">
                  <a:extLst>
                    <a:ext uri="{9D8B030D-6E8A-4147-A177-3AD203B41FA5}">
                      <a16:colId xmlns:a16="http://schemas.microsoft.com/office/drawing/2014/main" xmlns="" val="1167773537"/>
                    </a:ext>
                  </a:extLst>
                </a:gridCol>
              </a:tblGrid>
              <a:tr h="300908"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effectLst/>
                          <a:latin typeface="+mj-lt"/>
                        </a:rPr>
                        <a:t>Funkcija</a:t>
                      </a:r>
                      <a:endParaRPr lang="en-US" sz="1800" b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effectLst/>
                          <a:latin typeface="+mj-lt"/>
                        </a:rPr>
                        <a:t>Opis</a:t>
                      </a:r>
                      <a:endParaRPr lang="en-US" sz="1800" b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19366888"/>
                  </a:ext>
                </a:extLst>
              </a:tr>
              <a:tr h="300908"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getActiveSheet(): Sheet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aktivni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sheet u spreadsheet-u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6976217"/>
                  </a:ext>
                </a:extLst>
              </a:tr>
              <a:tr h="601814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getActiveSpreadSheet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Spreadsheet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aktivni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spreadsheet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ili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null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ako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nema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takvog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0449080"/>
                  </a:ext>
                </a:extLst>
              </a:tr>
              <a:tr h="601814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getCurrentCell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effectLst/>
                          <a:latin typeface="+mj-lt"/>
                        </a:rPr>
                        <a:t>Vraća trenutno označenu ćeliju u opsegu aktivnog sheet-a ili null ako nema takve</a:t>
                      </a:r>
                      <a:endParaRPr lang="en-US" sz="1800" b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7484379"/>
                  </a:ext>
                </a:extLst>
              </a:tr>
              <a:tr h="300908"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setActiveSheet(sheet)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effectLst/>
                          <a:latin typeface="+mj-lt"/>
                        </a:rPr>
                        <a:t>Postavlja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aktivni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sheet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1450832"/>
                  </a:ext>
                </a:extLst>
              </a:tr>
              <a:tr h="300908"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flush()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effectLst/>
                          <a:latin typeface="+mj-lt"/>
                        </a:rPr>
                        <a:t>Primeni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sve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izmene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nad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fajlom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3518373"/>
                  </a:ext>
                </a:extLst>
              </a:tr>
              <a:tr h="300908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create(name, rows, columns)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effectLst/>
                          <a:latin typeface="+mj-lt"/>
                        </a:rPr>
                        <a:t>Kreira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novi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spreadsheet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zadate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veličine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69473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290C2C63-FC2F-41B4-AF83-BA51C68C0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101407"/>
              </p:ext>
            </p:extLst>
          </p:nvPr>
        </p:nvGraphicFramePr>
        <p:xfrm>
          <a:off x="4360736" y="4033201"/>
          <a:ext cx="7760226" cy="27081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80113">
                  <a:extLst>
                    <a:ext uri="{9D8B030D-6E8A-4147-A177-3AD203B41FA5}">
                      <a16:colId xmlns:a16="http://schemas.microsoft.com/office/drawing/2014/main" xmlns="" val="3527538861"/>
                    </a:ext>
                  </a:extLst>
                </a:gridCol>
                <a:gridCol w="3880113">
                  <a:extLst>
                    <a:ext uri="{9D8B030D-6E8A-4147-A177-3AD203B41FA5}">
                      <a16:colId xmlns:a16="http://schemas.microsoft.com/office/drawing/2014/main" xmlns="" val="2601493845"/>
                    </a:ext>
                  </a:extLst>
                </a:gridCol>
              </a:tblGrid>
              <a:tr h="386881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effectLst/>
                          <a:latin typeface="+mj-lt"/>
                        </a:rPr>
                        <a:t>Funkcija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effectLst/>
                          <a:latin typeface="+mj-lt"/>
                        </a:rPr>
                        <a:t>Opis</a:t>
                      </a:r>
                      <a:endParaRPr lang="en-US" sz="1800" b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03883287"/>
                  </a:ext>
                </a:extLst>
              </a:tr>
              <a:tr h="386881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getActiveCell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Pribavi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aktivnu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ćeliju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7608469"/>
                  </a:ext>
                </a:extLst>
              </a:tr>
              <a:tr h="386881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getActiveRange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Pribavi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aktivni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6715805"/>
                  </a:ext>
                </a:extLst>
              </a:tr>
              <a:tr h="386881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getActiveSheet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Sheet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effectLst/>
                          <a:latin typeface="+mj-lt"/>
                        </a:rPr>
                        <a:t>Pribavi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aktivni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sheet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0755029"/>
                  </a:ext>
                </a:extLst>
              </a:tr>
              <a:tr h="386881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</a:t>
                      </a:r>
                      <a:r>
                        <a:rPr lang="sr-Latn-R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SheetByName(sheetName): Sheet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sr-Latn-RS" sz="1800" b="0" dirty="0">
                          <a:effectLst/>
                          <a:latin typeface="+mj-lt"/>
                        </a:rPr>
                        <a:t>Pribavlja sheet po imenu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5064138"/>
                  </a:ext>
                </a:extLst>
              </a:tr>
              <a:tr h="386881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create(name, rows, columns)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effectLst/>
                          <a:latin typeface="+mj-lt"/>
                        </a:rPr>
                        <a:t>Kreira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novi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spreadsheet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zadate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veličine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7042605"/>
                  </a:ext>
                </a:extLst>
              </a:tr>
              <a:tr h="386881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getSheets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sve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sheet-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ove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+mj-lt"/>
                        </a:rPr>
                        <a:t>iz</a:t>
                      </a:r>
                      <a:r>
                        <a:rPr lang="en-US" sz="1800" b="0" dirty="0">
                          <a:effectLst/>
                          <a:latin typeface="+mj-lt"/>
                        </a:rPr>
                        <a:t> spreadsheet-a</a:t>
                      </a:r>
                      <a:endParaRPr lang="en-US" sz="1800" b="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6091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20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556792"/>
            <a:ext cx="9095928" cy="5184576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F58A42-A3C0-4346-A04F-E51DCBF27A4A}"/>
              </a:ext>
            </a:extLst>
          </p:cNvPr>
          <p:cNvSpPr txBox="1">
            <a:spLocks/>
          </p:cNvSpPr>
          <p:nvPr/>
        </p:nvSpPr>
        <p:spPr>
          <a:xfrm>
            <a:off x="407367" y="413792"/>
            <a:ext cx="11568325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400" dirty="0"/>
              <a:t>Google Sheets</a:t>
            </a:r>
          </a:p>
          <a:p>
            <a:r>
              <a:rPr lang="sr-Latn-RS" sz="4400" dirty="0"/>
              <a:t>klase - </a:t>
            </a:r>
            <a:r>
              <a:rPr lang="sr-Latn-RS" sz="4400" i="1" dirty="0"/>
              <a:t>Sheet</a:t>
            </a:r>
            <a:endParaRPr lang="en-GB" sz="44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E68DC83-72FE-496F-B423-4032848833E5}"/>
              </a:ext>
            </a:extLst>
          </p:cNvPr>
          <p:cNvSpPr txBox="1">
            <a:spLocks/>
          </p:cNvSpPr>
          <p:nvPr/>
        </p:nvSpPr>
        <p:spPr>
          <a:xfrm>
            <a:off x="35332" y="1509620"/>
            <a:ext cx="4188460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latin typeface="+mj-lt"/>
                <a:cs typeface="Arial" pitchFamily="34" charset="0"/>
              </a:rPr>
              <a:t>Klasa Sheet pruža često korišćene operacije za pristup i modifikaciju Google Sheets tabela, ali i pristup Range objektima, koji predstavljaju opsege ćelija u dokumentu</a:t>
            </a:r>
          </a:p>
          <a:p>
            <a:pPr lvl="1"/>
            <a:r>
              <a:rPr lang="pl-PL" sz="1800" dirty="0">
                <a:latin typeface="+mj-lt"/>
                <a:cs typeface="Arial" pitchFamily="34" charset="0"/>
              </a:rPr>
              <a:t>Brisanje/dodavanje vrsta kolona, pribavljanje opsega ćelija...</a:t>
            </a:r>
          </a:p>
          <a:p>
            <a:r>
              <a:rPr lang="pl-PL" sz="2000" dirty="0">
                <a:latin typeface="+mj-lt"/>
                <a:cs typeface="Arial" pitchFamily="34" charset="0"/>
              </a:rPr>
              <a:t>Indeksiranje vrsta i kolona u ovim funkcijama kreće od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8703823-C82D-412A-BB95-A333D9DDC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715212"/>
              </p:ext>
            </p:extLst>
          </p:nvPr>
        </p:nvGraphicFramePr>
        <p:xfrm>
          <a:off x="4151713" y="465339"/>
          <a:ext cx="7896058" cy="6035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1906">
                  <a:extLst>
                    <a:ext uri="{9D8B030D-6E8A-4147-A177-3AD203B41FA5}">
                      <a16:colId xmlns:a16="http://schemas.microsoft.com/office/drawing/2014/main" xmlns="" val="510536613"/>
                    </a:ext>
                  </a:extLst>
                </a:gridCol>
                <a:gridCol w="5294152">
                  <a:extLst>
                    <a:ext uri="{9D8B030D-6E8A-4147-A177-3AD203B41FA5}">
                      <a16:colId xmlns:a16="http://schemas.microsoft.com/office/drawing/2014/main" xmlns="" val="437115423"/>
                    </a:ext>
                  </a:extLst>
                </a:gridCol>
              </a:tblGrid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  <a:latin typeface="+mj-lt"/>
                        </a:rPr>
                        <a:t>Funkcija</a:t>
                      </a:r>
                      <a:endParaRPr lang="en-US" sz="18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  <a:latin typeface="+mj-lt"/>
                        </a:rPr>
                        <a:t>Opis</a:t>
                      </a:r>
                      <a:endParaRPr lang="en-US" sz="18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56399060"/>
                  </a:ext>
                </a:extLst>
              </a:tr>
              <a:tr h="271597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activate()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Selektovani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sheet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postaje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aktivan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3091334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appendRow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rowContents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Dodaje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kraju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dokumenta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vrstu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zadatog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sadržaja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3651337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clear()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Kompletno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briše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sadržaj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dokumenta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8140717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deleteColumn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columnPosition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Briše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kolonu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zadatoj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poziciji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6525496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deleteColumns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columnPosition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howMany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Briše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broj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kolona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od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početne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pozicije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6542783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deleteRow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rowPosition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Briše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vrstu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zadatoj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poziciji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3815891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deleteRows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rowPosition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howMany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Briše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broj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vrsta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od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početne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pozicije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5238032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getActiveCell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aktivnu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ćeliju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u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vidu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Range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objekta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4664495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getActiveRange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selektovani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0225850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getLastColumn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integer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poziciju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zadnje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kolone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koja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ima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sadržaj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5931589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getLastRow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integer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poziciju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zadnje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vrste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koja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ima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sadržaj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71656584"/>
                  </a:ext>
                </a:extLst>
              </a:tr>
              <a:tr h="23284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getRange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(row, column):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gornju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levu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ćeliju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zadatim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koordinatama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4468741"/>
                  </a:ext>
                </a:extLst>
              </a:tr>
              <a:tr h="46568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getRange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(row, column,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numRows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zadatim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koordinatama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gornje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leve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ćelije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zadatim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brojem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vrsta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7135086"/>
                  </a:ext>
                </a:extLst>
              </a:tr>
              <a:tr h="69852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getRange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(row, column,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numRows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numColumns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počevši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od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gornje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leve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ćelije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zadate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koordinatama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obuhvata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numRows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vrsta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numCo</a:t>
                      </a:r>
                      <a:r>
                        <a:rPr lang="sr-Latn-R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umns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kolona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3986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932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556792"/>
            <a:ext cx="9095928" cy="5184576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F58A42-A3C0-4346-A04F-E51DCBF27A4A}"/>
              </a:ext>
            </a:extLst>
          </p:cNvPr>
          <p:cNvSpPr txBox="1">
            <a:spLocks/>
          </p:cNvSpPr>
          <p:nvPr/>
        </p:nvSpPr>
        <p:spPr>
          <a:xfrm>
            <a:off x="407367" y="413792"/>
            <a:ext cx="11568325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400" dirty="0"/>
              <a:t>Google Sheets</a:t>
            </a:r>
          </a:p>
          <a:p>
            <a:r>
              <a:rPr lang="sr-Latn-RS" sz="4400" dirty="0"/>
              <a:t>klase - </a:t>
            </a:r>
            <a:r>
              <a:rPr lang="sr-Latn-RS" sz="4400" i="1" dirty="0"/>
              <a:t>Range</a:t>
            </a:r>
            <a:endParaRPr lang="en-GB" sz="4400" i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E68DC83-72FE-496F-B423-4032848833E5}"/>
              </a:ext>
            </a:extLst>
          </p:cNvPr>
          <p:cNvSpPr txBox="1">
            <a:spLocks/>
          </p:cNvSpPr>
          <p:nvPr/>
        </p:nvSpPr>
        <p:spPr>
          <a:xfrm>
            <a:off x="35332" y="1509620"/>
            <a:ext cx="4188460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dirty="0">
                <a:latin typeface="+mj-lt"/>
                <a:cs typeface="Arial" pitchFamily="34" charset="0"/>
              </a:rPr>
              <a:t>Klasa Range omogućava pristup i manipulaciju nad opsegom ćelije i njihovim vrednostima </a:t>
            </a:r>
          </a:p>
          <a:p>
            <a:r>
              <a:rPr lang="pl-PL" sz="2000" dirty="0">
                <a:latin typeface="+mj-lt"/>
                <a:cs typeface="Arial" pitchFamily="34" charset="0"/>
              </a:rPr>
              <a:t>Ovaj opseg može obuhvatati samo jednu ili više susednih ćelija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9D4CC8AE-5BCD-4EF2-A477-4D6AFFE20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76348"/>
              </p:ext>
            </p:extLst>
          </p:nvPr>
        </p:nvGraphicFramePr>
        <p:xfrm>
          <a:off x="4361360" y="461853"/>
          <a:ext cx="7751900" cy="59823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99498">
                  <a:extLst>
                    <a:ext uri="{9D8B030D-6E8A-4147-A177-3AD203B41FA5}">
                      <a16:colId xmlns:a16="http://schemas.microsoft.com/office/drawing/2014/main" xmlns="" val="2213817330"/>
                    </a:ext>
                  </a:extLst>
                </a:gridCol>
                <a:gridCol w="3952402">
                  <a:extLst>
                    <a:ext uri="{9D8B030D-6E8A-4147-A177-3AD203B41FA5}">
                      <a16:colId xmlns:a16="http://schemas.microsoft.com/office/drawing/2014/main" xmlns="" val="3696616212"/>
                    </a:ext>
                  </a:extLst>
                </a:gridCol>
              </a:tblGrid>
              <a:tr h="332353">
                <a:tc>
                  <a:txBody>
                    <a:bodyPr/>
                    <a:lstStyle/>
                    <a:p>
                      <a:pPr algn="just"/>
                      <a:r>
                        <a:rPr lang="en-US" sz="1800" dirty="0" err="1">
                          <a:effectLst/>
                          <a:latin typeface="+mj-lt"/>
                        </a:rPr>
                        <a:t>Funkcija</a:t>
                      </a:r>
                      <a:endParaRPr lang="en-US" sz="18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>
                          <a:effectLst/>
                          <a:latin typeface="+mj-lt"/>
                        </a:rPr>
                        <a:t>Opis</a:t>
                      </a:r>
                      <a:endParaRPr lang="en-US" sz="18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18133953"/>
                  </a:ext>
                </a:extLst>
              </a:tr>
              <a:tr h="664706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getCell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(row, column):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jednu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ćeliju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iz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osnovu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zadatih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koordinata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3912683"/>
                  </a:ext>
                </a:extLst>
              </a:tr>
              <a:tr h="332353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getValue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Object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vrednost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gornje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leve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ćelije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opsega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0740985"/>
                  </a:ext>
                </a:extLst>
              </a:tr>
              <a:tr h="997060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getValues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Object[][]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pravougaonu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matricu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vrednosti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koja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je JavaScript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matrica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objekata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indeksirana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od 0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0335702"/>
                  </a:ext>
                </a:extLst>
              </a:tr>
              <a:tr h="332353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setBackground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(color):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Postavlja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boju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datog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željenu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414977"/>
                  </a:ext>
                </a:extLst>
              </a:tr>
              <a:tr h="332353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setFontColor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(color):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Slično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samo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za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boju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fonta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6570627"/>
                  </a:ext>
                </a:extLst>
              </a:tr>
              <a:tr h="332353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getNumRows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(): integer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broj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vrsta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u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opsegu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5858585"/>
                  </a:ext>
                </a:extLst>
              </a:tr>
              <a:tr h="332353"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getNumColumns(): integer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Vraća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broj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kolona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iz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opsega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2878116"/>
                  </a:ext>
                </a:extLst>
              </a:tr>
              <a:tr h="332353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clear()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Briše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sadržaj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formatiranja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opsega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6274355"/>
                  </a:ext>
                </a:extLst>
              </a:tr>
              <a:tr h="664706"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clearContent()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Briše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sadržaj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ali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ne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formatiranje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datog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opsega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087308"/>
                  </a:ext>
                </a:extLst>
              </a:tr>
              <a:tr h="332353"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copyTo(destination)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Kopira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sadržaj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u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odredišni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opseg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5753158"/>
                  </a:ext>
                </a:extLst>
              </a:tr>
              <a:tr h="332353"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setValue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(value): Range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Postaviti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sadržaj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željeni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3477360"/>
                  </a:ext>
                </a:extLst>
              </a:tr>
              <a:tr h="664706">
                <a:tc>
                  <a:txBody>
                    <a:bodyPr/>
                    <a:lstStyle/>
                    <a:p>
                      <a:pPr algn="just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setValue(values): Range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Postaviti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sadržaj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na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željenu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matricu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vrednosti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6835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29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83332" y="1372209"/>
            <a:ext cx="12025336" cy="52565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200" dirty="0">
                <a:latin typeface="+mj-lt"/>
                <a:ea typeface="Times New Roman" panose="02020603050405020304" pitchFamily="18" charset="0"/>
              </a:rPr>
              <a:t>Dodavanje volontera sa zadatom mail adresom i timestamp-om u željenu tabelu</a:t>
            </a: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r>
              <a:rPr lang="sr-Latn-RS" sz="2200" dirty="0">
                <a:latin typeface="+mj-lt"/>
                <a:ea typeface="Times New Roman" panose="02020603050405020304" pitchFamily="18" charset="0"/>
              </a:rPr>
              <a:t>A) Brojanje prihvaćenih zahteva              B) Povećavanje poena volontera za 1 nakon uspešnog zadatka</a:t>
            </a: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97E5593-C388-4ABD-9A48-84D7A2AE13CF}"/>
              </a:ext>
            </a:extLst>
          </p:cNvPr>
          <p:cNvSpPr txBox="1">
            <a:spLocks/>
          </p:cNvSpPr>
          <p:nvPr/>
        </p:nvSpPr>
        <p:spPr>
          <a:xfrm>
            <a:off x="1919536" y="177486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Primeri manipulacije tabela</a:t>
            </a:r>
            <a:endParaRPr lang="en-GB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10070DD-F834-4EEC-BE7C-455B12493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831091"/>
            <a:ext cx="6408420" cy="144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BBE48EC-B695-4348-83E3-F352EB59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3803234"/>
            <a:ext cx="4608512" cy="2974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24AE420-77DD-4ED0-B93A-3576E79C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356" y="3884420"/>
            <a:ext cx="6179820" cy="29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34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83332" y="1372209"/>
            <a:ext cx="12025336" cy="52565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200" dirty="0">
                <a:latin typeface="+mj-lt"/>
                <a:ea typeface="Times New Roman" panose="02020603050405020304" pitchFamily="18" charset="0"/>
              </a:rPr>
              <a:t>Slanje Gmail poruke iz AppScript koda</a:t>
            </a:r>
            <a:endParaRPr lang="en-US" sz="2000" dirty="0">
              <a:latin typeface="+mj-lt"/>
              <a:ea typeface="Times New Roman" panose="02020603050405020304" pitchFamily="18" charset="0"/>
            </a:endParaRPr>
          </a:p>
          <a:p>
            <a:pPr lvl="1"/>
            <a:r>
              <a:rPr lang="en-US" sz="2000" i="1" dirty="0" err="1">
                <a:latin typeface="+mj-lt"/>
                <a:ea typeface="Times New Roman" panose="02020603050405020304" pitchFamily="18" charset="0"/>
              </a:rPr>
              <a:t>MailApp.sendMail</a:t>
            </a:r>
            <a:r>
              <a:rPr lang="en-US" sz="2000" i="1" dirty="0">
                <a:latin typeface="+mj-lt"/>
                <a:ea typeface="Times New Roman" panose="02020603050405020304" pitchFamily="18" charset="0"/>
              </a:rPr>
              <a:t>(</a:t>
            </a:r>
            <a:r>
              <a:rPr lang="sr-Latn-RS" sz="2000" i="1" dirty="0">
                <a:latin typeface="+mj-lt"/>
                <a:ea typeface="Times New Roman" panose="02020603050405020304" pitchFamily="18" charset="0"/>
              </a:rPr>
              <a:t>odredišna adresa</a:t>
            </a:r>
            <a:r>
              <a:rPr lang="en-US" sz="2000" i="1" dirty="0">
                <a:latin typeface="+mj-lt"/>
                <a:ea typeface="Times New Roman" panose="02020603050405020304" pitchFamily="18" charset="0"/>
              </a:rPr>
              <a:t>, </a:t>
            </a:r>
            <a:r>
              <a:rPr lang="sr-Latn-RS" sz="2000" i="1" dirty="0">
                <a:latin typeface="+mj-lt"/>
                <a:ea typeface="Times New Roman" panose="02020603050405020304" pitchFamily="18" charset="0"/>
              </a:rPr>
              <a:t>naslov</a:t>
            </a:r>
            <a:r>
              <a:rPr lang="en-US" sz="2000" i="1" dirty="0">
                <a:latin typeface="+mj-lt"/>
                <a:ea typeface="Times New Roman" panose="02020603050405020304" pitchFamily="18" charset="0"/>
              </a:rPr>
              <a:t>, </a:t>
            </a:r>
            <a:r>
              <a:rPr lang="sr-Latn-RS" sz="2000" i="1" dirty="0">
                <a:latin typeface="+mj-lt"/>
                <a:ea typeface="Times New Roman" panose="02020603050405020304" pitchFamily="18" charset="0"/>
              </a:rPr>
              <a:t>sadržaj</a:t>
            </a:r>
            <a:r>
              <a:rPr lang="en-US" sz="2000" i="1" dirty="0">
                <a:latin typeface="+mj-lt"/>
                <a:ea typeface="Times New Roman" panose="02020603050405020304" pitchFamily="18" charset="0"/>
              </a:rPr>
              <a:t>)</a:t>
            </a:r>
            <a:endParaRPr lang="sr-Latn-RS" sz="2000" i="1" dirty="0">
              <a:latin typeface="+mj-lt"/>
              <a:ea typeface="Times New Roman" panose="02020603050405020304" pitchFamily="18" charset="0"/>
            </a:endParaRPr>
          </a:p>
          <a:p>
            <a:pPr lvl="1"/>
            <a:r>
              <a:rPr lang="sr-Latn-RS" sz="2000" dirty="0">
                <a:latin typeface="+mj-lt"/>
                <a:ea typeface="Times New Roman" panose="02020603050405020304" pitchFamily="18" charset="0"/>
              </a:rPr>
              <a:t>Pošiljalac mail-a: developer koji je vlasnik AppsScript skripte iz koje se mail šalje</a:t>
            </a:r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r>
              <a:rPr lang="sr-Latn-RS" sz="2200" dirty="0">
                <a:latin typeface="+mj-lt"/>
                <a:ea typeface="Times New Roman" panose="02020603050405020304" pitchFamily="18" charset="0"/>
              </a:rPr>
              <a:t>Primer: slanje notifikacije kada volonter prihvati pomoć</a:t>
            </a: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r>
              <a:rPr lang="sr-Latn-RS" sz="2200" dirty="0">
                <a:latin typeface="+mj-lt"/>
                <a:ea typeface="Times New Roman" panose="02020603050405020304" pitchFamily="18" charset="0"/>
              </a:rPr>
              <a:t>Primer: slanje kupona volonteru za ostvarivanje benefita</a:t>
            </a: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sr-Latn-RS" sz="2200" dirty="0">
              <a:latin typeface="+mj-lt"/>
              <a:ea typeface="Times New Roman" panose="02020603050405020304" pitchFamily="18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97E5593-C388-4ABD-9A48-84D7A2AE13CF}"/>
              </a:ext>
            </a:extLst>
          </p:cNvPr>
          <p:cNvSpPr txBox="1">
            <a:spLocks/>
          </p:cNvSpPr>
          <p:nvPr/>
        </p:nvSpPr>
        <p:spPr>
          <a:xfrm>
            <a:off x="1919536" y="177486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/>
              <a:t>Primeri manipulacije tabela</a:t>
            </a:r>
            <a:endParaRPr lang="en-GB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182CAAF-34E8-47FF-9ACA-330643F5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53" y="2924944"/>
            <a:ext cx="9403146" cy="1368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AF87686-5AB7-4310-A245-70D0C41C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53" y="4536611"/>
            <a:ext cx="5455920" cy="19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87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119336" y="1613889"/>
            <a:ext cx="12169352" cy="5256583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>
                <a:latin typeface="+mj-lt"/>
                <a:ea typeface="Times New Roman" panose="02020603050405020304" pitchFamily="18" charset="0"/>
              </a:rPr>
              <a:t>Aktivira se kada se modifikuje tabelaRequest</a:t>
            </a:r>
          </a:p>
          <a:p>
            <a:r>
              <a:rPr lang="sr-Latn-RS" sz="2800" dirty="0">
                <a:latin typeface="+mj-lt"/>
                <a:ea typeface="Times New Roman" panose="02020603050405020304" pitchFamily="18" charset="0"/>
              </a:rPr>
              <a:t>Zadatak ovog trigera je da upravlja životnim ciklusom zahteva za pomoć</a:t>
            </a:r>
          </a:p>
          <a:p>
            <a:r>
              <a:rPr lang="sr-Latn-RS" sz="2800" dirty="0">
                <a:latin typeface="+mj-lt"/>
                <a:ea typeface="Times New Roman" panose="02020603050405020304" pitchFamily="18" charset="0"/>
              </a:rPr>
              <a:t>Zahtev ima dva fleg-a: accepted i completed (inicijalno oba false)</a:t>
            </a:r>
          </a:p>
          <a:p>
            <a:pPr lvl="1"/>
            <a:r>
              <a:rPr lang="sr-Latn-RS" sz="2600" dirty="0">
                <a:latin typeface="+mj-lt"/>
                <a:ea typeface="Times New Roman" panose="02020603050405020304" pitchFamily="18" charset="0"/>
              </a:rPr>
              <a:t>Nakon prihvatanja od strane volontera accepted postaje true</a:t>
            </a:r>
          </a:p>
          <a:p>
            <a:pPr lvl="1"/>
            <a:r>
              <a:rPr lang="sr-Latn-RS" sz="2400" dirty="0">
                <a:latin typeface="+mj-lt"/>
                <a:ea typeface="Times New Roman" panose="02020603050405020304" pitchFamily="18" charset="0"/>
              </a:rPr>
              <a:t>Korisnik koji je tražio pomoć dobija potvrdu na mail da će uskoro biti uslužen</a:t>
            </a:r>
            <a:endParaRPr lang="sr-Latn-RS" sz="2600" dirty="0">
              <a:latin typeface="+mj-lt"/>
              <a:ea typeface="Times New Roman" panose="02020603050405020304" pitchFamily="18" charset="0"/>
            </a:endParaRPr>
          </a:p>
          <a:p>
            <a:pPr lvl="1"/>
            <a:r>
              <a:rPr lang="sr-Latn-RS" sz="26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Kada završi zadatak, volonter menja status completed u true</a:t>
            </a:r>
          </a:p>
          <a:p>
            <a:r>
              <a:rPr lang="sr-Latn-RS" sz="28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Za prihvaćen i ispunjen zahtev volonter dobija poen</a:t>
            </a:r>
          </a:p>
          <a:p>
            <a:r>
              <a:rPr lang="sr-Latn-RS" sz="28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Svaki put kada se prihvati zahtev ili kompletira</a:t>
            </a:r>
          </a:p>
          <a:p>
            <a:pPr lvl="1"/>
            <a:r>
              <a:rPr lang="sr-Latn-RS" sz="26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Broji se koliko je aktivnih, a koliko ukupnoh volontera i upisuje u PredictAcceptDuration tabelu</a:t>
            </a:r>
          </a:p>
          <a:p>
            <a:pPr lvl="1"/>
            <a:r>
              <a:rPr lang="sr-Latn-RS" sz="26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Ove dve promenljive se koriste za procenu vremena prihvatanja zahteva</a:t>
            </a:r>
          </a:p>
          <a:p>
            <a:pPr marL="393192" lvl="1" indent="0">
              <a:buNone/>
            </a:pPr>
            <a:endParaRPr lang="sr-Latn-RS" sz="2400" dirty="0">
              <a:latin typeface="+mj-lt"/>
              <a:ea typeface="Times New Roman" panose="02020603050405020304" pitchFamily="18" charset="0"/>
            </a:endParaRPr>
          </a:p>
          <a:p>
            <a:endParaRPr lang="sr-Latn-RS" sz="2400" b="1" dirty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01BDD44-3FA7-43EE-8B05-FD7861770157}"/>
              </a:ext>
            </a:extLst>
          </p:cNvPr>
          <p:cNvSpPr txBox="1">
            <a:spLocks/>
          </p:cNvSpPr>
          <p:nvPr/>
        </p:nvSpPr>
        <p:spPr>
          <a:xfrm>
            <a:off x="373724" y="1152963"/>
            <a:ext cx="1303344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>
                <a:cs typeface="Courier New" panose="02070309020205020404" pitchFamily="49" charset="0"/>
              </a:rPr>
              <a:t>Triger</a:t>
            </a:r>
            <a:r>
              <a:rPr lang="sr-Latn-R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sr-Latn-R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onRequestStatusModification(e)</a:t>
            </a:r>
          </a:p>
          <a:p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529356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B3EA67-936F-4559-AB67-E1BEB02A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13E296-8DC7-472B-994B-D64023ECC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325FA9A-15B8-4E47-A0B3-C17CEA79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0"/>
            <a:ext cx="9891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2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119336" y="1613889"/>
            <a:ext cx="5852160" cy="5256583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Aktivira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se </a:t>
            </a:r>
            <a:r>
              <a:rPr lang="en-US" sz="2400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izmenama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u </a:t>
            </a:r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sheet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-u</a:t>
            </a:r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sr-Latn-RS" sz="2400" i="1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Re</a:t>
            </a:r>
            <a:r>
              <a:rPr lang="en-US" sz="2400" i="1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wards</a:t>
            </a:r>
            <a:endParaRPr lang="sr-Latn-RS" sz="2400" i="1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Informacije o benefitu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Nazivi benefita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Cena benefita u poenima</a:t>
            </a:r>
          </a:p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Triger koji se aktivira kada </a:t>
            </a:r>
            <a:r>
              <a:rPr lang="en-US" sz="2400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volonter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poku</a:t>
            </a:r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ša da podigne nagradu na osnovu poena koje je skupio pomaganjem drugima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Potrebno je uneti mail</a:t>
            </a:r>
            <a:endParaRPr lang="en-US" sz="22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r>
              <a:rPr lang="sr-Latn-RS" sz="2400" dirty="0">
                <a:latin typeface="+mj-lt"/>
                <a:ea typeface="Times New Roman" panose="02020603050405020304" pitchFamily="18" charset="0"/>
              </a:rPr>
              <a:t>Proverava se da li volonter ima dovoljno poena da ostvari odabrani benefit sa liste</a:t>
            </a:r>
          </a:p>
          <a:p>
            <a:pPr lvl="1"/>
            <a:r>
              <a:rPr lang="sr-Latn-RS" sz="2400" dirty="0">
                <a:latin typeface="+mj-lt"/>
                <a:ea typeface="Times New Roman" panose="02020603050405020304" pitchFamily="18" charset="0"/>
              </a:rPr>
              <a:t>Ukoliko ima, skida mu se onoliko poena koliko taj benefit vredi, a kupon za aktivaciju dobija putem mail-a</a:t>
            </a:r>
          </a:p>
          <a:p>
            <a:pPr lvl="1"/>
            <a:r>
              <a:rPr lang="sr-Latn-RS" dirty="0">
                <a:latin typeface="+mj-lt"/>
                <a:ea typeface="Times New Roman" panose="02020603050405020304" pitchFamily="18" charset="0"/>
              </a:rPr>
              <a:t>Simulacija generisanja kupona</a:t>
            </a:r>
            <a:endParaRPr lang="sr-Latn-RS" sz="2400" dirty="0">
              <a:latin typeface="+mj-lt"/>
              <a:ea typeface="Times New Roman" panose="02020603050405020304" pitchFamily="18" charset="0"/>
            </a:endParaRPr>
          </a:p>
          <a:p>
            <a:endParaRPr lang="sr-Latn-RS" sz="2400" b="1" dirty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01BDD44-3FA7-43EE-8B05-FD7861770157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>
                <a:cs typeface="Courier New" panose="02070309020205020404" pitchFamily="49" charset="0"/>
              </a:rPr>
              <a:t>Triger: </a:t>
            </a:r>
            <a:r>
              <a:rPr lang="sr-Latn-R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onR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ewardClaim</a:t>
            </a:r>
            <a:r>
              <a:rPr lang="sr-Latn-R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(e)</a:t>
            </a:r>
            <a:endParaRPr lang="en-GB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F8A101B-3FBD-458F-B41C-BD1AA0CC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1613889"/>
            <a:ext cx="5852160" cy="49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65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119336" y="1613889"/>
            <a:ext cx="5544616" cy="52565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Aktivira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se </a:t>
            </a:r>
            <a:r>
              <a:rPr lang="en-US" sz="2400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izmenama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u </a:t>
            </a:r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sheet</a:t>
            </a:r>
            <a:r>
              <a:rPr lang="en-U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-u</a:t>
            </a:r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sr-Latn-RS" sz="2400" i="1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Reviews</a:t>
            </a:r>
          </a:p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Triger koji se aktivira kada korisnik oceni volontera nakon izvršenog zadatka</a:t>
            </a:r>
            <a:endParaRPr lang="sr-Latn-RS" sz="2400" b="1" dirty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Moguće je prijaviti volontera ukoliko pokušava zloupotrebu na bilo koji način</a:t>
            </a:r>
          </a:p>
          <a:p>
            <a:pPr lvl="1"/>
            <a:r>
              <a:rPr lang="sr-Latn-R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U tom slučaju, </a:t>
            </a:r>
            <a:r>
              <a:rPr lang="en-U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mail </a:t>
            </a:r>
            <a:r>
              <a:rPr lang="en-US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volontera</a:t>
            </a:r>
            <a:r>
              <a:rPr lang="en-U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sr-Latn-R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ide na crnu listu (</a:t>
            </a:r>
            <a:r>
              <a:rPr lang="en-US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dodaje</a:t>
            </a:r>
            <a:r>
              <a:rPr lang="en-U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se u sheet </a:t>
            </a:r>
            <a:r>
              <a:rPr lang="en-US" i="1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Blacklist</a:t>
            </a:r>
            <a:r>
              <a:rPr lang="en-U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)</a:t>
            </a:r>
            <a:endParaRPr lang="sr-Latn-RS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lvl="1"/>
            <a:r>
              <a:rPr lang="sr-Latn-R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Broj poena volontera onda postaje -1</a:t>
            </a:r>
            <a:r>
              <a:rPr lang="en-U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(</a:t>
            </a:r>
            <a:r>
              <a:rPr lang="en-US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poziv</a:t>
            </a:r>
            <a:r>
              <a:rPr lang="en-U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en-US" i="1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blacklistScore</a:t>
            </a:r>
            <a:r>
              <a:rPr lang="en-U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funkcije</a:t>
            </a:r>
            <a:r>
              <a:rPr lang="en-US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)</a:t>
            </a:r>
            <a:endParaRPr lang="sr-Latn-RS" sz="2800" b="1" dirty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01BDD44-3FA7-43EE-8B05-FD7861770157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>
                <a:cs typeface="Courier New" panose="02070309020205020404" pitchFamily="49" charset="0"/>
              </a:rPr>
              <a:t>Triger</a:t>
            </a:r>
            <a:r>
              <a:rPr lang="sr-Latn-R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: onReview(e)</a:t>
            </a:r>
            <a:endParaRPr lang="en-GB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E5FB92-935D-4B69-88D7-03A6834A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1808564"/>
            <a:ext cx="6179820" cy="357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05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119336" y="1613889"/>
            <a:ext cx="11305256" cy="52565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Mobilna aplikacija koja ima za cilj besplatnu pomoć osobama (potencijalno) ugroženih od COVID-19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Osobe u karantinu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Rizične grupe (hronični bolesnici)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Starije osobe</a:t>
            </a:r>
          </a:p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Dva tipa aktera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Potražilac pomoći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Volonter</a:t>
            </a:r>
            <a:endParaRPr lang="sr-Latn-RS" sz="24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Iako je pomoć besplatna, da bi se podstakli volonteri predviđene su skromne nagrade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Nagradni kuponi za popuste koje volonteri plaćaju poenima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Poen se dobija uspešnom finalizacijom zahteva za pomoć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01BDD44-3FA7-43EE-8B05-FD7861770157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>
                <a:cs typeface="Courier New" panose="02070309020205020404" pitchFamily="49" charset="0"/>
              </a:rPr>
              <a:t>Studija slučaja: Volonteraza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85700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75656"/>
            <a:ext cx="12000655" cy="4968552"/>
          </a:xfrm>
        </p:spPr>
        <p:txBody>
          <a:bodyPr>
            <a:normAutofit/>
          </a:bodyPr>
          <a:lstStyle/>
          <a:p>
            <a:r>
              <a:rPr lang="sr-Latn-RS" dirty="0">
                <a:latin typeface="+mj-lt"/>
                <a:cs typeface="Arial" pitchFamily="34" charset="0"/>
              </a:rPr>
              <a:t>Mobilna aplikacija generisana na osnovu Google Sheets dokumenata od strane AppSheet-a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Apps Script trigeri kao odgovor na događaje u aplikaciji</a:t>
            </a:r>
          </a:p>
          <a:p>
            <a:pPr lvl="1"/>
            <a:r>
              <a:rPr lang="en-US" dirty="0" err="1">
                <a:latin typeface="+mj-lt"/>
                <a:cs typeface="Arial" pitchFamily="34" charset="0"/>
              </a:rPr>
              <a:t>implementacija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poslovne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logike</a:t>
            </a:r>
            <a:r>
              <a:rPr lang="sr-Latn-RS" dirty="0">
                <a:latin typeface="+mj-lt"/>
                <a:cs typeface="Arial" pitchFamily="34" charset="0"/>
              </a:rPr>
              <a:t> i pomoćnih funkcija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indirektna modifikacija ćelija Google Sheet dokumenata</a:t>
            </a: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pPr lvl="1"/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B16E70B-04F1-4616-A56E-0165ECD42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86" y="3645679"/>
            <a:ext cx="8229600" cy="32123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9FCE88C7-CC2B-4FC8-BF8C-28DF9DA72CEE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Predloženi pristup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6913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119336" y="1613889"/>
            <a:ext cx="5688632" cy="52565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Ima </a:t>
            </a:r>
            <a:r>
              <a:rPr lang="en-US" sz="2400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slede</a:t>
            </a:r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će mogućnosti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Kreiranje zahteva za pomoć</a:t>
            </a:r>
          </a:p>
          <a:p>
            <a:pPr lvl="2"/>
            <a:r>
              <a:rPr lang="sr-Latn-RS" sz="19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Opis zadatka</a:t>
            </a:r>
          </a:p>
          <a:p>
            <a:pPr lvl="2"/>
            <a:r>
              <a:rPr lang="sr-Latn-RS" sz="19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Lokacija</a:t>
            </a:r>
          </a:p>
          <a:p>
            <a:pPr lvl="2"/>
            <a:r>
              <a:rPr lang="sr-Latn-RS" sz="19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Notifikacija na mail kada neko prihvati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Davanje komentara nakon finalizacije </a:t>
            </a:r>
          </a:p>
          <a:p>
            <a:pPr lvl="2"/>
            <a:r>
              <a:rPr lang="sr-Latn-RS" sz="19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Ako volonter pokušava zloupotrebu, može ga prijaviti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Pregled predikcija</a:t>
            </a:r>
          </a:p>
          <a:p>
            <a:pPr lvl="2"/>
            <a:r>
              <a:rPr lang="sr-Latn-RS" sz="19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Predviđeno vreme za prihvatanje zahteva</a:t>
            </a:r>
          </a:p>
          <a:p>
            <a:pPr lvl="2"/>
            <a:r>
              <a:rPr lang="sr-Latn-RS" sz="19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Procena vremena ispunjenja zahteva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01BDD44-3FA7-43EE-8B05-FD7861770157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>
                <a:cs typeface="Courier New" panose="02070309020205020404" pitchFamily="49" charset="0"/>
              </a:rPr>
              <a:t>Potražilac pomoći</a:t>
            </a:r>
            <a:endParaRPr lang="en-GB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48BC4FC-D51E-4C36-AD92-B0AF94E7E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300" y="1695228"/>
            <a:ext cx="6574364" cy="39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42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119336" y="1613889"/>
            <a:ext cx="5688632" cy="4469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Glavni meni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01BDD44-3FA7-43EE-8B05-FD7861770157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>
                <a:cs typeface="Courier New" panose="02070309020205020404" pitchFamily="49" charset="0"/>
              </a:rPr>
              <a:t>Potražilac pomoći – Snimci ekrana</a:t>
            </a:r>
            <a:endParaRPr lang="en-GB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BE7B6C6-BD78-481B-800E-401822BFD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91" y="2047853"/>
            <a:ext cx="2152836" cy="3155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EA6130-7F29-4F9F-805D-220BE277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996" y="2001858"/>
            <a:ext cx="2152836" cy="31687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313BDC5-C280-4567-AB2D-5EA82F672F0A}"/>
              </a:ext>
            </a:extLst>
          </p:cNvPr>
          <p:cNvSpPr txBox="1">
            <a:spLocks/>
          </p:cNvSpPr>
          <p:nvPr/>
        </p:nvSpPr>
        <p:spPr>
          <a:xfrm>
            <a:off x="2495600" y="1625922"/>
            <a:ext cx="5688632" cy="4469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Ask for help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7001CCAC-27BB-4E92-AC74-6011ABB595D4}"/>
              </a:ext>
            </a:extLst>
          </p:cNvPr>
          <p:cNvSpPr txBox="1">
            <a:spLocks/>
          </p:cNvSpPr>
          <p:nvPr/>
        </p:nvSpPr>
        <p:spPr>
          <a:xfrm>
            <a:off x="5883900" y="1613889"/>
            <a:ext cx="5688632" cy="4469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Estimations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71FC474-98BD-4BBD-ADD7-2F7D5E7B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878" y="1991311"/>
            <a:ext cx="2275663" cy="32949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BDEC8B7-7C6D-4CE0-B25A-BC8312B5C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564" y="1991311"/>
            <a:ext cx="2173773" cy="31793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89145B9-FE15-4A57-BE4C-319AC29B5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048" y="1870845"/>
            <a:ext cx="2322524" cy="342025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F0E68748-A6D0-4B01-AFC8-08C29B49F2FC}"/>
              </a:ext>
            </a:extLst>
          </p:cNvPr>
          <p:cNvSpPr txBox="1">
            <a:spLocks/>
          </p:cNvSpPr>
          <p:nvPr/>
        </p:nvSpPr>
        <p:spPr>
          <a:xfrm>
            <a:off x="9696400" y="1584394"/>
            <a:ext cx="5688632" cy="4469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Reviews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737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119336" y="1613889"/>
            <a:ext cx="5688632" cy="525658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Ima </a:t>
            </a:r>
            <a:r>
              <a:rPr lang="en-US" sz="2400" dirty="0" err="1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slede</a:t>
            </a:r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će mogućnosti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Pregled liste zahteva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Prihvatanje zahteva za pomoć</a:t>
            </a:r>
          </a:p>
          <a:p>
            <a:pPr lvl="2"/>
            <a:r>
              <a:rPr lang="sr-Latn-RS" sz="19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Ukoliko nije na crnoj listi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Finalizacija prihvaćenog zahteva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Pregled ostvarenih poena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Pregled liste nagrada</a:t>
            </a:r>
          </a:p>
          <a:p>
            <a:pPr lvl="1"/>
            <a:r>
              <a:rPr lang="sr-Latn-RS" sz="22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Preuzimanje nagrda za ostavrene poene</a:t>
            </a:r>
          </a:p>
          <a:p>
            <a:pPr lvl="2"/>
            <a:r>
              <a:rPr lang="sr-Latn-RS" sz="19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Ukoliko ima dovoljno poena, kupon dobija na mail</a:t>
            </a: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01BDD44-3FA7-43EE-8B05-FD7861770157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>
                <a:cs typeface="Courier New" panose="02070309020205020404" pitchFamily="49" charset="0"/>
              </a:rPr>
              <a:t>Volonter</a:t>
            </a:r>
            <a:endParaRPr lang="en-GB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DDCDC67-5049-4282-B2DD-910DE57B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952" y="1613889"/>
            <a:ext cx="611886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10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645" y="1475656"/>
            <a:ext cx="9130355" cy="4968552"/>
          </a:xfrm>
        </p:spPr>
        <p:txBody>
          <a:bodyPr>
            <a:normAutofit/>
          </a:bodyPr>
          <a:lstStyle/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40689B4E-C458-4E5F-8F55-6D2A1E2DF661}"/>
              </a:ext>
            </a:extLst>
          </p:cNvPr>
          <p:cNvSpPr txBox="1">
            <a:spLocks/>
          </p:cNvSpPr>
          <p:nvPr/>
        </p:nvSpPr>
        <p:spPr>
          <a:xfrm>
            <a:off x="119336" y="1613889"/>
            <a:ext cx="5688632" cy="4469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Glavni meni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01BDD44-3FA7-43EE-8B05-FD7861770157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>
                <a:cs typeface="Courier New" panose="02070309020205020404" pitchFamily="49" charset="0"/>
              </a:rPr>
              <a:t>Volonter – Snimci ekrana</a:t>
            </a:r>
            <a:endParaRPr lang="en-GB" sz="4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313BDC5-C280-4567-AB2D-5EA82F672F0A}"/>
              </a:ext>
            </a:extLst>
          </p:cNvPr>
          <p:cNvSpPr txBox="1">
            <a:spLocks/>
          </p:cNvSpPr>
          <p:nvPr/>
        </p:nvSpPr>
        <p:spPr>
          <a:xfrm>
            <a:off x="2758879" y="1584386"/>
            <a:ext cx="5688632" cy="4469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Provide help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1416183-47E9-457A-98AD-16991A35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949" y="1987698"/>
            <a:ext cx="2715649" cy="3961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DC14E1F-4D00-4872-A58E-ECCDF2F6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6" y="2190954"/>
            <a:ext cx="2584209" cy="3758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0643EC0-32ED-4679-BBDD-D935C6756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371" y="1984543"/>
            <a:ext cx="2715649" cy="396715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40F7CB0D-98CB-4417-AD07-C9CC0C44412F}"/>
              </a:ext>
            </a:extLst>
          </p:cNvPr>
          <p:cNvSpPr txBox="1">
            <a:spLocks/>
          </p:cNvSpPr>
          <p:nvPr/>
        </p:nvSpPr>
        <p:spPr>
          <a:xfrm>
            <a:off x="5959779" y="1613889"/>
            <a:ext cx="5688632" cy="4469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Score list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1FF9C5B-5D80-430E-A537-4861127A0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660" y="2013496"/>
            <a:ext cx="2715649" cy="398498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9C6C13B4-E035-46C4-9884-56A717BF3B15}"/>
              </a:ext>
            </a:extLst>
          </p:cNvPr>
          <p:cNvSpPr txBox="1">
            <a:spLocks/>
          </p:cNvSpPr>
          <p:nvPr/>
        </p:nvSpPr>
        <p:spPr>
          <a:xfrm>
            <a:off x="9314348" y="1613889"/>
            <a:ext cx="5688632" cy="446959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>
                <a:latin typeface="+mj-lt"/>
                <a:ea typeface="Times New Roman" panose="02020603050405020304" pitchFamily="18" charset="0"/>
                <a:cs typeface="Calibri Light" panose="020F0302020204030204" pitchFamily="34" charset="0"/>
              </a:rPr>
              <a:t>Rewards</a:t>
            </a:r>
          </a:p>
          <a:p>
            <a:pPr lvl="2"/>
            <a:endParaRPr lang="sr-Latn-RS" sz="1900" dirty="0">
              <a:latin typeface="+mj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393192" lvl="1" indent="0">
              <a:buNone/>
            </a:pPr>
            <a:endParaRPr lang="sr-Latn-RS" sz="2800" dirty="0">
              <a:latin typeface="+mj-lt"/>
              <a:ea typeface="Times New Roman" panose="02020603050405020304" pitchFamily="18" charset="0"/>
            </a:endParaRPr>
          </a:p>
          <a:p>
            <a:pPr marL="393192" lvl="1" indent="0">
              <a:buNone/>
            </a:pPr>
            <a:endParaRPr lang="sr-Latn-RS" sz="3200" dirty="0">
              <a:latin typeface="+mj-lt"/>
              <a:cs typeface="Arial" pitchFamily="34" charset="0"/>
            </a:endParaRPr>
          </a:p>
          <a:p>
            <a:endParaRPr lang="en-GB" sz="3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09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00808"/>
            <a:ext cx="5472608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RS" dirty="0">
                <a:latin typeface="+mj-lt"/>
                <a:cs typeface="Arial" pitchFamily="34" charset="0"/>
              </a:rPr>
              <a:t>	     </a:t>
            </a:r>
            <a:r>
              <a:rPr lang="sr-Latn-RS" b="1" dirty="0">
                <a:latin typeface="+mj-lt"/>
                <a:cs typeface="Arial" pitchFamily="34" charset="0"/>
              </a:rPr>
              <a:t>Prednosti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Brz, jednostavan razvoj podacima-vođenih multiplatformskih MA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Brza dostava ažuriranja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Redukovano pisanje koda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Zgodno za prototipe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Besplatno za manji brok korisnika</a:t>
            </a: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AE1B1388-E0D0-4A00-BA28-EBD3D188BA82}"/>
              </a:ext>
            </a:extLst>
          </p:cNvPr>
          <p:cNvSpPr txBox="1">
            <a:spLocks/>
          </p:cNvSpPr>
          <p:nvPr/>
        </p:nvSpPr>
        <p:spPr>
          <a:xfrm>
            <a:off x="5807968" y="1700808"/>
            <a:ext cx="6554355" cy="3935823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RS" dirty="0">
                <a:latin typeface="+mj-lt"/>
                <a:cs typeface="Arial" pitchFamily="34" charset="0"/>
              </a:rPr>
              <a:t>	     </a:t>
            </a:r>
            <a:r>
              <a:rPr lang="sr-Latn-RS" b="1" dirty="0">
                <a:latin typeface="+mj-lt"/>
                <a:cs typeface="Arial" pitchFamily="34" charset="0"/>
              </a:rPr>
              <a:t>Mane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Otežano pronalaženje grešaka u AppSheet-u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Iako automatizovano, i dalje potrebna intervencija korisnika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Nije namenjeno grafički-intenzivnim i previše složenim aplikacijama 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Komplikovan razvoj aplikacija sa više tipova korisnika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Uglavnom se svodi na zasebne aplikacije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Dodatni troškovi za veći broj korisnika</a:t>
            </a:r>
          </a:p>
          <a:p>
            <a:pPr marL="0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DE73EBD6-0D19-4C7B-A42F-ED76AD0CDCCD}"/>
              </a:ext>
            </a:extLst>
          </p:cNvPr>
          <p:cNvSpPr txBox="1">
            <a:spLocks/>
          </p:cNvSpPr>
          <p:nvPr/>
        </p:nvSpPr>
        <p:spPr>
          <a:xfrm>
            <a:off x="1981200" y="413792"/>
            <a:ext cx="9095928" cy="1143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sz="4800" dirty="0">
                <a:cs typeface="Courier New" panose="02070309020205020404" pitchFamily="49" charset="0"/>
              </a:rPr>
              <a:t>Zaključak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00045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C3F58A42-A3C0-4346-A04F-E51DCBF27A4A}"/>
              </a:ext>
            </a:extLst>
          </p:cNvPr>
          <p:cNvSpPr txBox="1">
            <a:spLocks/>
          </p:cNvSpPr>
          <p:nvPr/>
        </p:nvSpPr>
        <p:spPr>
          <a:xfrm>
            <a:off x="4223792" y="28575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Hvala na pažnji!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6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12192000" cy="4437112"/>
          </a:xfrm>
        </p:spPr>
        <p:txBody>
          <a:bodyPr>
            <a:normAutofit fontScale="92500" lnSpcReduction="20000"/>
          </a:bodyPr>
          <a:lstStyle/>
          <a:p>
            <a:r>
              <a:rPr lang="sr-Latn-RS" dirty="0">
                <a:latin typeface="+mj-lt"/>
                <a:cs typeface="Arial" pitchFamily="34" charset="0"/>
              </a:rPr>
              <a:t>Online platforma za brz i lak razvoj multiplatformskih MA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Koristi izvore podataka u oblaku(Google Sheet</a:t>
            </a:r>
            <a:r>
              <a:rPr lang="en-US" dirty="0">
                <a:latin typeface="+mj-lt"/>
                <a:cs typeface="Arial" pitchFamily="34" charset="0"/>
              </a:rPr>
              <a:t>s</a:t>
            </a:r>
            <a:r>
              <a:rPr lang="sr-Latn-RS" dirty="0">
                <a:latin typeface="+mj-lt"/>
                <a:cs typeface="Arial" pitchFamily="34" charset="0"/>
              </a:rPr>
              <a:t>, MySQL...)</a:t>
            </a:r>
          </a:p>
          <a:p>
            <a:r>
              <a:rPr lang="sr-Latn-RS" dirty="0">
                <a:latin typeface="+mj-lt"/>
                <a:cs typeface="Arial" pitchFamily="34" charset="0"/>
              </a:rPr>
              <a:t>Nastao 2014</a:t>
            </a:r>
            <a:r>
              <a:rPr lang="en-US" dirty="0">
                <a:latin typeface="+mj-lt"/>
                <a:cs typeface="Arial" pitchFamily="34" charset="0"/>
              </a:rPr>
              <a:t>. </a:t>
            </a:r>
            <a:r>
              <a:rPr lang="en-US" dirty="0" err="1">
                <a:latin typeface="+mj-lt"/>
                <a:cs typeface="Arial" pitchFamily="34" charset="0"/>
              </a:rPr>
              <a:t>godine</a:t>
            </a:r>
            <a:r>
              <a:rPr lang="en-US" dirty="0">
                <a:latin typeface="+mj-lt"/>
                <a:cs typeface="Arial" pitchFamily="34" charset="0"/>
              </a:rPr>
              <a:t>, a </a:t>
            </a:r>
            <a:r>
              <a:rPr lang="sr-Latn-RS" dirty="0">
                <a:latin typeface="+mj-lt"/>
                <a:cs typeface="Arial" pitchFamily="34" charset="0"/>
              </a:rPr>
              <a:t>pridružen Google-u januara 2020</a:t>
            </a:r>
            <a:endParaRPr lang="en-US" dirty="0">
              <a:latin typeface="+mj-lt"/>
              <a:cs typeface="Arial" pitchFamily="34" charset="0"/>
            </a:endParaRPr>
          </a:p>
          <a:p>
            <a:r>
              <a:rPr lang="en-US" dirty="0">
                <a:latin typeface="+mj-lt"/>
                <a:cs typeface="Arial" pitchFamily="34" charset="0"/>
              </a:rPr>
              <a:t>Od </a:t>
            </a:r>
            <a:r>
              <a:rPr lang="en-US" dirty="0" err="1">
                <a:latin typeface="+mj-lt"/>
                <a:cs typeface="Arial" pitchFamily="34" charset="0"/>
              </a:rPr>
              <a:t>skoro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tesna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integracija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sa</a:t>
            </a:r>
            <a:r>
              <a:rPr lang="en-US" dirty="0">
                <a:latin typeface="+mj-lt"/>
                <a:cs typeface="Arial" pitchFamily="34" charset="0"/>
              </a:rPr>
              <a:t> Google Sheets </a:t>
            </a:r>
            <a:r>
              <a:rPr lang="en-US" dirty="0" err="1">
                <a:latin typeface="+mj-lt"/>
                <a:cs typeface="Arial" pitchFamily="34" charset="0"/>
              </a:rPr>
              <a:t>servisom</a:t>
            </a:r>
            <a:endParaRPr lang="en-US" dirty="0">
              <a:latin typeface="+mj-lt"/>
              <a:cs typeface="Arial" pitchFamily="34" charset="0"/>
            </a:endParaRPr>
          </a:p>
          <a:p>
            <a:r>
              <a:rPr lang="en-US" dirty="0" err="1">
                <a:latin typeface="+mj-lt"/>
                <a:cs typeface="Arial" pitchFamily="34" charset="0"/>
              </a:rPr>
              <a:t>Pristupa</a:t>
            </a:r>
            <a:r>
              <a:rPr lang="en-US" dirty="0">
                <a:latin typeface="+mj-lt"/>
                <a:cs typeface="Arial" pitchFamily="34" charset="0"/>
              </a:rPr>
              <a:t> se online </a:t>
            </a:r>
            <a:r>
              <a:rPr lang="en-US" dirty="0" err="1">
                <a:latin typeface="+mj-lt"/>
                <a:cs typeface="Arial" pitchFamily="34" charset="0"/>
              </a:rPr>
              <a:t>uz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povezivanje</a:t>
            </a:r>
            <a:r>
              <a:rPr lang="en-US" dirty="0">
                <a:latin typeface="+mj-lt"/>
                <a:cs typeface="Arial" pitchFamily="34" charset="0"/>
              </a:rPr>
              <a:t> Google </a:t>
            </a:r>
            <a:r>
              <a:rPr lang="en-US" dirty="0" err="1">
                <a:latin typeface="+mj-lt"/>
                <a:cs typeface="Arial" pitchFamily="34" charset="0"/>
              </a:rPr>
              <a:t>naloga</a:t>
            </a:r>
            <a:endParaRPr lang="en-US" dirty="0">
              <a:latin typeface="+mj-lt"/>
              <a:cs typeface="Arial" pitchFamily="34" charset="0"/>
            </a:endParaRPr>
          </a:p>
          <a:p>
            <a:r>
              <a:rPr lang="en-US" dirty="0">
                <a:latin typeface="+mj-lt"/>
                <a:cs typeface="Arial" pitchFamily="34" charset="0"/>
              </a:rPr>
              <a:t>Kao </a:t>
            </a:r>
            <a:r>
              <a:rPr lang="en-US" dirty="0" err="1">
                <a:latin typeface="+mj-lt"/>
                <a:cs typeface="Arial" pitchFamily="34" charset="0"/>
              </a:rPr>
              <a:t>rezultat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generiše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mobilnu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i</a:t>
            </a:r>
            <a:r>
              <a:rPr lang="en-US" dirty="0">
                <a:latin typeface="+mj-lt"/>
                <a:cs typeface="Arial" pitchFamily="34" charset="0"/>
              </a:rPr>
              <a:t> web </a:t>
            </a:r>
            <a:r>
              <a:rPr lang="en-US" dirty="0" err="1">
                <a:latin typeface="+mj-lt"/>
                <a:cs typeface="Arial" pitchFamily="34" charset="0"/>
              </a:rPr>
              <a:t>aplikaciju</a:t>
            </a:r>
            <a:endParaRPr lang="en-US" dirty="0">
              <a:latin typeface="+mj-lt"/>
              <a:cs typeface="Arial" pitchFamily="34" charset="0"/>
            </a:endParaRPr>
          </a:p>
          <a:p>
            <a:r>
              <a:rPr lang="en-US" dirty="0" err="1">
                <a:latin typeface="+mj-lt"/>
                <a:cs typeface="Arial" pitchFamily="34" charset="0"/>
              </a:rPr>
              <a:t>Besplatan</a:t>
            </a:r>
            <a:r>
              <a:rPr lang="en-US" dirty="0">
                <a:latin typeface="+mj-lt"/>
                <a:cs typeface="Arial" pitchFamily="34" charset="0"/>
              </a:rPr>
              <a:t> za </a:t>
            </a:r>
            <a:r>
              <a:rPr lang="en-US" dirty="0" err="1">
                <a:latin typeface="+mj-lt"/>
                <a:cs typeface="Arial" pitchFamily="34" charset="0"/>
              </a:rPr>
              <a:t>razvoj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prototipa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i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sr-Latn-RS" dirty="0">
                <a:latin typeface="+mj-lt"/>
                <a:cs typeface="Arial" pitchFamily="34" charset="0"/>
              </a:rPr>
              <a:t>što se tiče ličnih potreba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do 10 beta/test </a:t>
            </a:r>
            <a:r>
              <a:rPr lang="en-US" dirty="0" err="1">
                <a:latin typeface="+mj-lt"/>
                <a:cs typeface="Arial" pitchFamily="34" charset="0"/>
              </a:rPr>
              <a:t>korisnika</a:t>
            </a:r>
            <a:endParaRPr lang="en-US" dirty="0">
              <a:latin typeface="+mj-lt"/>
              <a:cs typeface="Arial" pitchFamily="34" charset="0"/>
            </a:endParaRPr>
          </a:p>
          <a:p>
            <a:r>
              <a:rPr lang="sr-Latn-RS" dirty="0">
                <a:latin typeface="+mj-lt"/>
                <a:cs typeface="Arial" pitchFamily="34" charset="0"/>
              </a:rPr>
              <a:t>Potrebna i</a:t>
            </a:r>
            <a:r>
              <a:rPr lang="en-US" dirty="0" err="1">
                <a:latin typeface="+mj-lt"/>
                <a:cs typeface="Arial" pitchFamily="34" charset="0"/>
              </a:rPr>
              <a:t>nstalacija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AppSheet</a:t>
            </a:r>
            <a:r>
              <a:rPr lang="sr-Latn-RS" dirty="0">
                <a:latin typeface="+mj-lt"/>
                <a:cs typeface="Arial" pitchFamily="34" charset="0"/>
              </a:rPr>
              <a:t> klijenta </a:t>
            </a:r>
            <a:r>
              <a:rPr lang="en-US" dirty="0" err="1">
                <a:latin typeface="+mj-lt"/>
                <a:cs typeface="Arial" pitchFamily="34" charset="0"/>
              </a:rPr>
              <a:t>i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aktivna</a:t>
            </a:r>
            <a:r>
              <a:rPr lang="en-US" dirty="0">
                <a:latin typeface="+mj-lt"/>
                <a:cs typeface="Arial" pitchFamily="34" charset="0"/>
              </a:rPr>
              <a:t> internet </a:t>
            </a:r>
            <a:r>
              <a:rPr lang="en-US" dirty="0" err="1">
                <a:latin typeface="+mj-lt"/>
                <a:cs typeface="Arial" pitchFamily="34" charset="0"/>
              </a:rPr>
              <a:t>konekcija</a:t>
            </a:r>
            <a:r>
              <a:rPr lang="sr-Latn-RS" dirty="0">
                <a:latin typeface="+mj-lt"/>
                <a:cs typeface="Arial" pitchFamily="34" charset="0"/>
              </a:rPr>
              <a:t> </a:t>
            </a:r>
            <a:r>
              <a:rPr lang="en-US" dirty="0">
                <a:latin typeface="+mj-lt"/>
                <a:cs typeface="Arial" pitchFamily="34" charset="0"/>
              </a:rPr>
              <a:t>za </a:t>
            </a:r>
            <a:r>
              <a:rPr lang="en-US" dirty="0" err="1">
                <a:latin typeface="+mj-lt"/>
                <a:cs typeface="Arial" pitchFamily="34" charset="0"/>
              </a:rPr>
              <a:t>korišćene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razvijenih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aplikacija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endParaRPr lang="sr-Latn-RS" dirty="0">
              <a:latin typeface="+mj-lt"/>
              <a:cs typeface="Arial" pitchFamily="34" charset="0"/>
            </a:endParaRPr>
          </a:p>
          <a:p>
            <a:pPr lvl="1"/>
            <a:r>
              <a:rPr lang="pl-PL" dirty="0">
                <a:latin typeface="+mj-lt"/>
                <a:cs typeface="Arial" pitchFamily="34" charset="0"/>
              </a:rPr>
              <a:t>klijenti dostupni na Google Play i Apple Store: iOS: 41.2MB, Android: 19MB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oslanja se na infrastrukturu u oblaku</a:t>
            </a:r>
            <a:endParaRPr lang="en-U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Logo, icon, company name&#10;&#10;Description automatically generated">
            <a:extLst>
              <a:ext uri="{FF2B5EF4-FFF2-40B4-BE49-F238E27FC236}">
                <a16:creationId xmlns:a16="http://schemas.microsoft.com/office/drawing/2014/main" xmlns="" id="{DA0D26D9-2C8D-4B92-8D50-A7FC80AA6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476672"/>
            <a:ext cx="1202434" cy="12024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25DA61D-AA05-4A5C-B180-8515013C3940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AppSheet</a:t>
            </a:r>
            <a:endParaRPr lang="en-GB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B2F0B6B3-4078-4559-926A-5463B31D4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65" y="95777"/>
            <a:ext cx="2218556" cy="4437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B0FF3C0-C6C1-45C0-8513-3FD9BFF14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232" y="5396985"/>
            <a:ext cx="6647384" cy="1461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01BA15A-15A1-4A6B-8C8D-B3FC0357C3C5}"/>
              </a:ext>
            </a:extLst>
          </p:cNvPr>
          <p:cNvSpPr/>
          <p:nvPr/>
        </p:nvSpPr>
        <p:spPr>
          <a:xfrm>
            <a:off x="7680176" y="5980635"/>
            <a:ext cx="1944216" cy="23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E06BC98C-7CC9-4622-A9A1-9341CCF587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034" y="95777"/>
            <a:ext cx="2279983" cy="40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25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" y="1484784"/>
            <a:ext cx="11953328" cy="4968552"/>
          </a:xfrm>
        </p:spPr>
        <p:txBody>
          <a:bodyPr>
            <a:normAutofit fontScale="85000" lnSpcReduction="20000"/>
          </a:bodyPr>
          <a:lstStyle/>
          <a:p>
            <a:r>
              <a:rPr lang="sr-Latn-RS" sz="3200" dirty="0">
                <a:latin typeface="+mj-lt"/>
                <a:cs typeface="Arial" pitchFamily="34" charset="0"/>
              </a:rPr>
              <a:t>Nadzor i upravljanje otpadom</a:t>
            </a:r>
          </a:p>
          <a:p>
            <a:pPr lvl="1"/>
            <a:r>
              <a:rPr lang="sr-Latn-RS" sz="2100" dirty="0">
                <a:latin typeface="+mj-lt"/>
                <a:cs typeface="Arial" pitchFamily="34" charset="0"/>
              </a:rPr>
              <a:t>S. K. Arumugam, R. Muhamad, K. Yahya, “Mapping of construction waste for eco-costs per value ratio (EVR) index using Google My Maps in Shah Alam, Malaysia”, ICONBUILD &amp; RCCE 2019, pp. 1-9, 2019. </a:t>
            </a:r>
            <a:r>
              <a:rPr lang="sr-Latn-RS" sz="2100" dirty="0">
                <a:latin typeface="+mj-lt"/>
                <a:cs typeface="Arial" pitchFamily="34" charset="0"/>
                <a:hlinkClick r:id="rId2"/>
              </a:rPr>
              <a:t>https://doi.org/10.1088/1757-899X/849/1/012046</a:t>
            </a:r>
            <a:r>
              <a:rPr lang="sr-Latn-RS" sz="2100" dirty="0">
                <a:latin typeface="+mj-lt"/>
                <a:cs typeface="Arial" pitchFamily="34" charset="0"/>
              </a:rPr>
              <a:t> </a:t>
            </a:r>
          </a:p>
          <a:p>
            <a:r>
              <a:rPr lang="sr-Latn-RS" sz="3200" dirty="0">
                <a:latin typeface="+mj-lt"/>
                <a:cs typeface="Arial" pitchFamily="34" charset="0"/>
              </a:rPr>
              <a:t>Evidencije zdravstvenih kartona</a:t>
            </a:r>
          </a:p>
          <a:p>
            <a:pPr lvl="1"/>
            <a:r>
              <a:rPr lang="sr-Latn-RS" sz="2100" dirty="0">
                <a:latin typeface="+mj-lt"/>
                <a:cs typeface="Arial" pitchFamily="34" charset="0"/>
              </a:rPr>
              <a:t>D. S. Wijesekara et al., “Developing an electronic record keeping system at a paediatric clinic in Colombo South Teaching Hospital, Sri Lanka”, Sri Lanka Journal of Child Health, 49(2), pp.116–124, 2020.</a:t>
            </a:r>
          </a:p>
          <a:p>
            <a:r>
              <a:rPr lang="sr-Latn-RS" sz="3200" dirty="0">
                <a:latin typeface="+mj-lt"/>
                <a:cs typeface="Arial" pitchFamily="34" charset="0"/>
              </a:rPr>
              <a:t>Nadzor potrošnje vode od strane biljaka</a:t>
            </a:r>
          </a:p>
          <a:p>
            <a:pPr lvl="1"/>
            <a:r>
              <a:rPr lang="sr-Latn-RS" sz="2300" dirty="0">
                <a:latin typeface="+mj-lt"/>
                <a:cs typeface="Arial" pitchFamily="34" charset="0"/>
              </a:rPr>
              <a:t>P. Samutrak, C. Kangvaravoot, “Application to Calculate Potential Evapotranspiration”, International Journal of Applied Computer Technology and Information Systems: Volume 7, No.1, pp. 35-40, 2017.</a:t>
            </a:r>
          </a:p>
          <a:p>
            <a:r>
              <a:rPr lang="sr-Latn-RS" sz="3200" dirty="0">
                <a:latin typeface="+mj-lt"/>
                <a:cs typeface="Arial" pitchFamily="34" charset="0"/>
              </a:rPr>
              <a:t>Evidencija robe u magacinu</a:t>
            </a:r>
          </a:p>
          <a:p>
            <a:pPr lvl="1"/>
            <a:r>
              <a:rPr lang="en-US" sz="1900" dirty="0">
                <a:latin typeface="+mj-lt"/>
                <a:cs typeface="Arial" pitchFamily="34" charset="0"/>
              </a:rPr>
              <a:t>N. </a:t>
            </a:r>
            <a:r>
              <a:rPr lang="en-US" sz="1900" dirty="0" err="1">
                <a:latin typeface="+mj-lt"/>
                <a:cs typeface="Arial" pitchFamily="34" charset="0"/>
              </a:rPr>
              <a:t>Harraz</a:t>
            </a:r>
            <a:r>
              <a:rPr lang="en-US" sz="1900" dirty="0">
                <a:latin typeface="+mj-lt"/>
                <a:cs typeface="Arial" pitchFamily="34" charset="0"/>
              </a:rPr>
              <a:t>, “Online Monitoring of On-Shelf Availability”, International Conference on</a:t>
            </a:r>
            <a:r>
              <a:rPr lang="sr-Latn-RS" sz="1900" dirty="0">
                <a:latin typeface="+mj-lt"/>
                <a:cs typeface="Arial" pitchFamily="34" charset="0"/>
              </a:rPr>
              <a:t> </a:t>
            </a:r>
            <a:r>
              <a:rPr lang="en-US" sz="1900" dirty="0">
                <a:latin typeface="+mj-lt"/>
                <a:cs typeface="Arial" pitchFamily="34" charset="0"/>
              </a:rPr>
              <a:t>Industrial Engineering and Operations Management 2018,</a:t>
            </a:r>
            <a:r>
              <a:rPr lang="sr-Latn-RS" sz="1900" dirty="0">
                <a:latin typeface="+mj-lt"/>
                <a:cs typeface="Arial" pitchFamily="34" charset="0"/>
              </a:rPr>
              <a:t> </a:t>
            </a:r>
            <a:r>
              <a:rPr lang="en-US" sz="1900" dirty="0">
                <a:latin typeface="+mj-lt"/>
                <a:cs typeface="Arial" pitchFamily="34" charset="0"/>
              </a:rPr>
              <a:t>pp. 450-461, 2018.</a:t>
            </a:r>
            <a:endParaRPr lang="sr-Latn-RS" sz="1900" dirty="0">
              <a:latin typeface="+mj-lt"/>
              <a:cs typeface="Arial" pitchFamily="34" charset="0"/>
            </a:endParaRPr>
          </a:p>
          <a:p>
            <a:r>
              <a:rPr lang="sr-Latn-RS" sz="3200" dirty="0">
                <a:latin typeface="+mj-lt"/>
                <a:cs typeface="Arial" pitchFamily="34" charset="0"/>
              </a:rPr>
              <a:t>Evidencija i nadzor zelenih površina</a:t>
            </a:r>
          </a:p>
          <a:p>
            <a:pPr lvl="1"/>
            <a:r>
              <a:rPr lang="pt-BR" sz="1900" dirty="0">
                <a:latin typeface="+mj-lt"/>
                <a:cs typeface="Arial" pitchFamily="34" charset="0"/>
              </a:rPr>
              <a:t> L. Martins, F. Macedo, S. Saraiva, "IDTREE: a mobile app for the management of urban</a:t>
            </a:r>
            <a:r>
              <a:rPr lang="sr-Latn-RS" sz="1900" dirty="0">
                <a:latin typeface="+mj-lt"/>
                <a:cs typeface="Arial" pitchFamily="34" charset="0"/>
              </a:rPr>
              <a:t> </a:t>
            </a:r>
            <a:r>
              <a:rPr lang="pt-BR" sz="1900" dirty="0">
                <a:latin typeface="+mj-lt"/>
                <a:cs typeface="Arial" pitchFamily="34" charset="0"/>
              </a:rPr>
              <a:t>trees", Revista de Ciências Agrárias, 2018, 41(Especial), pp. 31-38, 2018.</a:t>
            </a:r>
            <a:r>
              <a:rPr lang="sr-Latn-RS" sz="1900" dirty="0">
                <a:latin typeface="+mj-lt"/>
                <a:cs typeface="Arial" pitchFamily="34" charset="0"/>
              </a:rPr>
              <a:t> </a:t>
            </a:r>
            <a:r>
              <a:rPr lang="pt-BR" sz="1900" dirty="0">
                <a:latin typeface="+mj-lt"/>
                <a:cs typeface="Arial" pitchFamily="34" charset="0"/>
                <a:hlinkClick r:id="rId3"/>
              </a:rPr>
              <a:t>https://doi.org/10.19084/rca.17064</a:t>
            </a:r>
            <a:r>
              <a:rPr lang="sr-Latn-RS" sz="1900" dirty="0"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15886F93-9108-4D50-B3F1-77CEB6366A9F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Postojeće AppSheet aplikacije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703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7DBD27F-AE79-4E73-BA68-52D1CF91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0" y="3212976"/>
            <a:ext cx="7560840" cy="35499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74201"/>
            <a:ext cx="9095928" cy="5184576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  <a:cs typeface="Arial" pitchFamily="34" charset="0"/>
              </a:rPr>
              <a:t>Glavne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stavke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Info </a:t>
            </a:r>
            <a:r>
              <a:rPr lang="sr-Latn-RS" dirty="0">
                <a:latin typeface="+mj-lt"/>
                <a:cs typeface="Arial" pitchFamily="34" charset="0"/>
              </a:rPr>
              <a:t>– opis, naziv, ikonica</a:t>
            </a:r>
            <a:r>
              <a:rPr lang="en-US" dirty="0">
                <a:latin typeface="+mj-lt"/>
                <a:cs typeface="Arial" pitchFamily="34" charset="0"/>
              </a:rPr>
              <a:t>, </a:t>
            </a:r>
            <a:r>
              <a:rPr lang="en-US" dirty="0" err="1">
                <a:latin typeface="+mj-lt"/>
                <a:cs typeface="Arial" pitchFamily="34" charset="0"/>
              </a:rPr>
              <a:t>gre</a:t>
            </a:r>
            <a:r>
              <a:rPr lang="sr-Latn-RS" dirty="0">
                <a:latin typeface="+mj-lt"/>
                <a:cs typeface="Arial" pitchFamily="34" charset="0"/>
              </a:rPr>
              <a:t>ške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Data – </a:t>
            </a:r>
            <a:r>
              <a:rPr lang="en-US" dirty="0" err="1">
                <a:latin typeface="+mj-lt"/>
                <a:cs typeface="Arial" pitchFamily="34" charset="0"/>
              </a:rPr>
              <a:t>uvoz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tabela</a:t>
            </a:r>
            <a:r>
              <a:rPr lang="sr-Latn-RS" dirty="0">
                <a:latin typeface="+mj-lt"/>
                <a:cs typeface="Arial" pitchFamily="34" charset="0"/>
              </a:rPr>
              <a:t> i formule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UX – </a:t>
            </a:r>
            <a:r>
              <a:rPr lang="en-US" dirty="0" err="1">
                <a:latin typeface="+mj-lt"/>
                <a:cs typeface="Arial" pitchFamily="34" charset="0"/>
              </a:rPr>
              <a:t>kreiranje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pogleda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endParaRPr lang="sr-Latn-RS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3DF5C9F-E24A-4CC8-9A65-30B94B59B1CC}"/>
              </a:ext>
            </a:extLst>
          </p:cNvPr>
          <p:cNvSpPr txBox="1">
            <a:spLocks/>
          </p:cNvSpPr>
          <p:nvPr/>
        </p:nvSpPr>
        <p:spPr>
          <a:xfrm>
            <a:off x="6312024" y="105288"/>
            <a:ext cx="6647656" cy="51845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Behavior – </a:t>
            </a:r>
            <a:r>
              <a:rPr lang="en-US" dirty="0" err="1">
                <a:latin typeface="+mj-lt"/>
                <a:cs typeface="Arial" pitchFamily="34" charset="0"/>
              </a:rPr>
              <a:t>definicija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pona</a:t>
            </a:r>
            <a:r>
              <a:rPr lang="sr-Latn-RS" dirty="0">
                <a:latin typeface="+mj-lt"/>
                <a:cs typeface="Arial" pitchFamily="34" charset="0"/>
              </a:rPr>
              <a:t>šanja</a:t>
            </a:r>
            <a:endParaRPr lang="en-US" dirty="0">
              <a:latin typeface="+mj-lt"/>
              <a:cs typeface="Arial" pitchFamily="34" charset="0"/>
            </a:endParaRPr>
          </a:p>
          <a:p>
            <a:pPr lvl="2"/>
            <a:r>
              <a:rPr lang="en-US" dirty="0">
                <a:latin typeface="+mj-lt"/>
                <a:cs typeface="Arial" pitchFamily="34" charset="0"/>
              </a:rPr>
              <a:t>App, Data, External, Group</a:t>
            </a: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Automation  – </a:t>
            </a:r>
            <a:r>
              <a:rPr lang="en-US" dirty="0" err="1">
                <a:latin typeface="+mj-lt"/>
                <a:cs typeface="Arial" pitchFamily="34" charset="0"/>
              </a:rPr>
              <a:t>eksperimentalno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Security </a:t>
            </a:r>
            <a:r>
              <a:rPr lang="sr-Latn-RS" dirty="0">
                <a:latin typeface="+mj-lt"/>
                <a:cs typeface="Arial" pitchFamily="34" charset="0"/>
              </a:rPr>
              <a:t>– filteri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en-US" dirty="0" err="1">
                <a:latin typeface="+mj-lt"/>
                <a:cs typeface="Arial" pitchFamily="34" charset="0"/>
              </a:rPr>
              <a:t>i</a:t>
            </a:r>
            <a:r>
              <a:rPr lang="en-US" dirty="0">
                <a:latin typeface="+mj-lt"/>
                <a:cs typeface="Arial" pitchFamily="34" charset="0"/>
              </a:rPr>
              <a:t> </a:t>
            </a:r>
            <a:r>
              <a:rPr lang="sr-Latn-RS" dirty="0">
                <a:latin typeface="+mj-lt"/>
                <a:cs typeface="Arial" pitchFamily="34" charset="0"/>
              </a:rPr>
              <a:t>ograničenja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r>
              <a:rPr lang="en-US" dirty="0">
                <a:latin typeface="+mj-lt"/>
                <a:cs typeface="Arial" pitchFamily="34" charset="0"/>
              </a:rPr>
              <a:t>Intelligence</a:t>
            </a:r>
            <a:r>
              <a:rPr lang="sr-Latn-RS" dirty="0">
                <a:latin typeface="+mj-lt"/>
                <a:cs typeface="Arial" pitchFamily="34" charset="0"/>
              </a:rPr>
              <a:t> – funkcionalnosti AI</a:t>
            </a: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Users – lista korisnika</a:t>
            </a:r>
            <a:r>
              <a:rPr lang="en-US" dirty="0">
                <a:latin typeface="+mj-lt"/>
                <a:cs typeface="Arial" pitchFamily="34" charset="0"/>
              </a:rPr>
              <a:t>, </a:t>
            </a:r>
            <a:r>
              <a:rPr lang="en-US" dirty="0" err="1">
                <a:latin typeface="+mj-lt"/>
                <a:cs typeface="Arial" pitchFamily="34" charset="0"/>
              </a:rPr>
              <a:t>linkovi</a:t>
            </a:r>
            <a:r>
              <a:rPr lang="en-US" dirty="0">
                <a:latin typeface="+mj-lt"/>
                <a:cs typeface="Arial" pitchFamily="34" charset="0"/>
              </a:rPr>
              <a:t>, </a:t>
            </a:r>
            <a:r>
              <a:rPr lang="en-US" dirty="0" err="1">
                <a:latin typeface="+mj-lt"/>
                <a:cs typeface="Arial" pitchFamily="34" charset="0"/>
              </a:rPr>
              <a:t>notifikacije</a:t>
            </a:r>
            <a:endParaRPr lang="sr-Latn-RS" dirty="0">
              <a:latin typeface="+mj-lt"/>
              <a:cs typeface="Arial" pitchFamily="34" charset="0"/>
            </a:endParaRPr>
          </a:p>
          <a:p>
            <a:pPr lvl="1"/>
            <a:r>
              <a:rPr lang="sr-Latn-RS" dirty="0">
                <a:latin typeface="+mj-lt"/>
                <a:cs typeface="Arial" pitchFamily="34" charset="0"/>
              </a:rPr>
              <a:t>Manage – verzije, pretplata</a:t>
            </a:r>
            <a:endParaRPr lang="en-US" dirty="0">
              <a:latin typeface="+mj-lt"/>
              <a:cs typeface="Arial" pitchFamily="34" charset="0"/>
            </a:endParaRPr>
          </a:p>
          <a:p>
            <a:pPr lvl="1"/>
            <a:endParaRPr lang="en-US" dirty="0">
              <a:latin typeface="+mj-lt"/>
              <a:cs typeface="Arial" pitchFamily="34" charset="0"/>
            </a:endParaRPr>
          </a:p>
          <a:p>
            <a:pPr lvl="1"/>
            <a:endParaRPr lang="sr-Latn-RS" dirty="0"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115C638-BA23-482F-95DD-7768792ED9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97488">
            <a:off x="7967088" y="4660801"/>
            <a:ext cx="1051550" cy="94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ABC9436-4248-440A-8EC2-65ED559C1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359" y="3759407"/>
            <a:ext cx="2429433" cy="269937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0B089EE0-3AA1-46EF-B50D-1DA39B7D4144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Pregled platforme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435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24" y="1369063"/>
            <a:ext cx="6264696" cy="5184576"/>
          </a:xfrm>
        </p:spPr>
        <p:txBody>
          <a:bodyPr>
            <a:normAutofit/>
          </a:bodyPr>
          <a:lstStyle/>
          <a:p>
            <a:r>
              <a:rPr lang="sr-Latn-RS" sz="2400" dirty="0">
                <a:latin typeface="+mj-lt"/>
                <a:cs typeface="Arial" pitchFamily="34" charset="0"/>
              </a:rPr>
              <a:t>Naziv aplikacije, opis, ikonica, verzije</a:t>
            </a:r>
          </a:p>
          <a:p>
            <a:pPr marL="0" indent="0">
              <a:buNone/>
            </a:pPr>
            <a:r>
              <a:rPr lang="sr-Latn-RS" sz="2400" dirty="0">
                <a:latin typeface="+mj-lt"/>
                <a:cs typeface="Arial" pitchFamily="34" charset="0"/>
              </a:rPr>
              <a:t> </a:t>
            </a:r>
          </a:p>
          <a:p>
            <a:pPr marL="667512" lvl="2" indent="0">
              <a:buNone/>
            </a:pPr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1B16D7D-066D-4846-9C6A-6866E6CD9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E055497-FDCB-4E1B-AA91-ADC4A783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" y="1972117"/>
            <a:ext cx="4406688" cy="4137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8B8B2AF-1E42-409E-BC34-9925438CA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4149080"/>
            <a:ext cx="5810738" cy="273204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1FD7D9F-56D4-4EDF-8021-9E90D0A07C26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Info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07C17E0-9DE7-431F-BCB6-5C26F2A16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568" y="1082303"/>
            <a:ext cx="6108308" cy="32263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F8EBD2A-BEDA-4080-8E4B-E5A4919CDC44}"/>
              </a:ext>
            </a:extLst>
          </p:cNvPr>
          <p:cNvSpPr txBox="1">
            <a:spLocks/>
          </p:cNvSpPr>
          <p:nvPr/>
        </p:nvSpPr>
        <p:spPr>
          <a:xfrm>
            <a:off x="5890320" y="728586"/>
            <a:ext cx="5606280" cy="51845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latin typeface="+mj-lt"/>
                <a:cs typeface="Arial" pitchFamily="34" charset="0"/>
              </a:rPr>
              <a:t>Dizajn about sekcij</a:t>
            </a:r>
            <a:r>
              <a:rPr lang="en-US" dirty="0">
                <a:latin typeface="+mj-lt"/>
                <a:cs typeface="Arial" pitchFamily="34" charset="0"/>
              </a:rPr>
              <a:t>e</a:t>
            </a:r>
            <a:r>
              <a:rPr lang="sr-Latn-RS" dirty="0">
                <a:latin typeface="+mj-lt"/>
                <a:cs typeface="Arial" pitchFamily="34" charset="0"/>
              </a:rPr>
              <a:t> u aplikaciji</a:t>
            </a: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pPr lvl="1"/>
            <a:endParaRPr lang="en-US" dirty="0">
              <a:latin typeface="+mj-lt"/>
              <a:cs typeface="Arial" pitchFamily="34" charset="0"/>
            </a:endParaRPr>
          </a:p>
          <a:p>
            <a:pPr lvl="2"/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A301571B-3927-43E3-965C-CECFD9ED1CF9}"/>
              </a:ext>
            </a:extLst>
          </p:cNvPr>
          <p:cNvSpPr txBox="1">
            <a:spLocks/>
          </p:cNvSpPr>
          <p:nvPr/>
        </p:nvSpPr>
        <p:spPr>
          <a:xfrm>
            <a:off x="7748328" y="5260893"/>
            <a:ext cx="3235140" cy="130453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+mj-lt"/>
                <a:cs typeface="Arial" pitchFamily="34" charset="0"/>
              </a:rPr>
              <a:t>Pr</a:t>
            </a:r>
            <a:r>
              <a:rPr lang="sr-Latn-RS" dirty="0">
                <a:latin typeface="+mj-lt"/>
                <a:cs typeface="Arial" pitchFamily="34" charset="0"/>
              </a:rPr>
              <a:t>egled grešaka i upozorenja</a:t>
            </a: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pPr lvl="1"/>
            <a:endParaRPr lang="en-US" dirty="0">
              <a:latin typeface="+mj-lt"/>
              <a:cs typeface="Arial" pitchFamily="34" charset="0"/>
            </a:endParaRPr>
          </a:p>
          <a:p>
            <a:pPr lvl="2"/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82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BA5053B-C68D-4C2A-9A67-AEFF81B60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" y="1849463"/>
            <a:ext cx="5194920" cy="31590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24" y="1369063"/>
            <a:ext cx="6264696" cy="3159073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+mj-lt"/>
                <a:cs typeface="Arial" pitchFamily="34" charset="0"/>
              </a:rPr>
              <a:t>Pregled</a:t>
            </a:r>
            <a:r>
              <a:rPr lang="en-US" sz="2400" dirty="0">
                <a:latin typeface="+mj-lt"/>
                <a:cs typeface="Arial" pitchFamily="34" charset="0"/>
              </a:rPr>
              <a:t>  </a:t>
            </a:r>
            <a:r>
              <a:rPr lang="en-US" sz="2400" dirty="0" err="1">
                <a:latin typeface="+mj-lt"/>
                <a:cs typeface="Arial" pitchFamily="34" charset="0"/>
              </a:rPr>
              <a:t>uve</a:t>
            </a:r>
            <a:r>
              <a:rPr lang="sr-Latn-RS" sz="2400" dirty="0">
                <a:latin typeface="+mj-lt"/>
                <a:cs typeface="Arial" pitchFamily="34" charset="0"/>
              </a:rPr>
              <a:t>ženih tabela i uvoz novih</a:t>
            </a:r>
          </a:p>
          <a:p>
            <a:pPr marL="0" indent="0">
              <a:buNone/>
            </a:pPr>
            <a:r>
              <a:rPr lang="sr-Latn-RS" sz="2400" dirty="0">
                <a:latin typeface="+mj-lt"/>
                <a:cs typeface="Arial" pitchFamily="34" charset="0"/>
              </a:rPr>
              <a:t> </a:t>
            </a:r>
          </a:p>
          <a:p>
            <a:pPr marL="667512" lvl="2" indent="0">
              <a:buNone/>
            </a:pPr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1B16D7D-066D-4846-9C6A-6866E6CD9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1FD7D9F-56D4-4EDF-8021-9E90D0A07C26}"/>
              </a:ext>
            </a:extLst>
          </p:cNvPr>
          <p:cNvSpPr txBox="1">
            <a:spLocks/>
          </p:cNvSpPr>
          <p:nvPr/>
        </p:nvSpPr>
        <p:spPr>
          <a:xfrm>
            <a:off x="1775520" y="18864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FF8EBD2A-BEDA-4080-8E4B-E5A4919CDC44}"/>
              </a:ext>
            </a:extLst>
          </p:cNvPr>
          <p:cNvSpPr txBox="1">
            <a:spLocks/>
          </p:cNvSpPr>
          <p:nvPr/>
        </p:nvSpPr>
        <p:spPr>
          <a:xfrm>
            <a:off x="5890320" y="728586"/>
            <a:ext cx="6264696" cy="51845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latin typeface="+mj-lt"/>
                <a:cs typeface="Arial" pitchFamily="34" charset="0"/>
              </a:rPr>
              <a:t>Ručno podešavanje tipova, ključeva, sakrivanje kolona i dodavanje virtuelnih</a:t>
            </a: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pPr lvl="1"/>
            <a:endParaRPr lang="en-US" dirty="0">
              <a:latin typeface="+mj-lt"/>
              <a:cs typeface="Arial" pitchFamily="34" charset="0"/>
            </a:endParaRPr>
          </a:p>
          <a:p>
            <a:pPr lvl="2"/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A301571B-3927-43E3-965C-CECFD9ED1CF9}"/>
              </a:ext>
            </a:extLst>
          </p:cNvPr>
          <p:cNvSpPr txBox="1">
            <a:spLocks/>
          </p:cNvSpPr>
          <p:nvPr/>
        </p:nvSpPr>
        <p:spPr>
          <a:xfrm>
            <a:off x="9393456" y="4748436"/>
            <a:ext cx="3235140" cy="130453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dirty="0">
                <a:latin typeface="+mj-lt"/>
                <a:cs typeface="Arial" pitchFamily="34" charset="0"/>
              </a:rPr>
              <a:t>Skup dozvoljenih CRUD operacija</a:t>
            </a: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pPr lvl="1"/>
            <a:endParaRPr lang="en-US" dirty="0">
              <a:latin typeface="+mj-lt"/>
              <a:cs typeface="Arial" pitchFamily="34" charset="0"/>
            </a:endParaRPr>
          </a:p>
          <a:p>
            <a:pPr lvl="2"/>
            <a:endParaRPr lang="sr-Latn-RS" sz="2400" dirty="0">
              <a:latin typeface="+mj-lt"/>
              <a:cs typeface="Arial" pitchFamily="34" charset="0"/>
            </a:endParaRPr>
          </a:p>
          <a:p>
            <a:pPr lvl="2"/>
            <a:endParaRPr lang="sr-Latn-RS" dirty="0">
              <a:latin typeface="+mj-lt"/>
              <a:cs typeface="Arial" pitchFamily="34" charset="0"/>
            </a:endParaRPr>
          </a:p>
          <a:p>
            <a:pPr marL="393192" lvl="1" indent="0">
              <a:buNone/>
            </a:pPr>
            <a:endParaRPr lang="sr-Latn-RS" dirty="0">
              <a:latin typeface="+mj-lt"/>
              <a:cs typeface="Arial" pitchFamily="34" charset="0"/>
            </a:endParaRPr>
          </a:p>
          <a:p>
            <a:endParaRPr lang="sr-Latn-RS" dirty="0"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A4D9139-8ECD-48A9-8BE4-D4A22A47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20" y="1584133"/>
            <a:ext cx="5873180" cy="31748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D092EC9-43C6-4A4E-8553-CD10E2305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800" y="4344942"/>
            <a:ext cx="5885656" cy="23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64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</TotalTime>
  <Words>2814</Words>
  <Application>Microsoft Office PowerPoint</Application>
  <PresentationFormat>Custom</PresentationFormat>
  <Paragraphs>666</Paragraphs>
  <Slides>45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Flow</vt:lpstr>
      <vt:lpstr>Visio</vt:lpstr>
      <vt:lpstr>AppSheet i Google Apps Script za razvoj multiplatformskih mobilnih aplikacija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based learning</dc:title>
  <dc:creator>Aca</dc:creator>
  <cp:lastModifiedBy>Windows User</cp:lastModifiedBy>
  <cp:revision>712</cp:revision>
  <dcterms:created xsi:type="dcterms:W3CDTF">2018-12-17T03:08:10Z</dcterms:created>
  <dcterms:modified xsi:type="dcterms:W3CDTF">2021-02-17T21:56:29Z</dcterms:modified>
</cp:coreProperties>
</file>